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6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85" r:id="rId3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va Chodagiri" userId="4207a9f36b7a525c" providerId="LiveId" clId="{C373D950-4125-4FC1-9EBC-DF2AD459BEA1}"/>
    <pc:docChg chg="undo custSel modSld">
      <pc:chgData name="Shiva Chodagiri" userId="4207a9f36b7a525c" providerId="LiveId" clId="{C373D950-4125-4FC1-9EBC-DF2AD459BEA1}" dt="2025-12-09T18:14:53.880" v="139" actId="14100"/>
      <pc:docMkLst>
        <pc:docMk/>
      </pc:docMkLst>
      <pc:sldChg chg="modSp mod">
        <pc:chgData name="Shiva Chodagiri" userId="4207a9f36b7a525c" providerId="LiveId" clId="{C373D950-4125-4FC1-9EBC-DF2AD459BEA1}" dt="2025-12-09T17:54:24.850" v="0" actId="207"/>
        <pc:sldMkLst>
          <pc:docMk/>
          <pc:sldMk cId="0" sldId="257"/>
        </pc:sldMkLst>
        <pc:spChg chg="mod">
          <ac:chgData name="Shiva Chodagiri" userId="4207a9f36b7a525c" providerId="LiveId" clId="{C373D950-4125-4FC1-9EBC-DF2AD459BEA1}" dt="2025-12-09T17:54:24.850" v="0" actId="207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Shiva Chodagiri" userId="4207a9f36b7a525c" providerId="LiveId" clId="{C373D950-4125-4FC1-9EBC-DF2AD459BEA1}" dt="2025-12-09T17:54:48.392" v="1" actId="207"/>
        <pc:sldMkLst>
          <pc:docMk/>
          <pc:sldMk cId="0" sldId="258"/>
        </pc:sldMkLst>
        <pc:spChg chg="mod">
          <ac:chgData name="Shiva Chodagiri" userId="4207a9f36b7a525c" providerId="LiveId" clId="{C373D950-4125-4FC1-9EBC-DF2AD459BEA1}" dt="2025-12-09T17:54:48.392" v="1" actId="207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Shiva Chodagiri" userId="4207a9f36b7a525c" providerId="LiveId" clId="{C373D950-4125-4FC1-9EBC-DF2AD459BEA1}" dt="2025-12-09T17:55:31.710" v="4"/>
        <pc:sldMkLst>
          <pc:docMk/>
          <pc:sldMk cId="0" sldId="259"/>
        </pc:sldMkLst>
        <pc:spChg chg="mod">
          <ac:chgData name="Shiva Chodagiri" userId="4207a9f36b7a525c" providerId="LiveId" clId="{C373D950-4125-4FC1-9EBC-DF2AD459BEA1}" dt="2025-12-09T17:55:31.710" v="4"/>
          <ac:spMkLst>
            <pc:docMk/>
            <pc:sldMk cId="0" sldId="259"/>
            <ac:spMk id="9" creationId="{00000000-0000-0000-0000-000000000000}"/>
          </ac:spMkLst>
        </pc:spChg>
      </pc:sldChg>
      <pc:sldChg chg="modSp mod">
        <pc:chgData name="Shiva Chodagiri" userId="4207a9f36b7a525c" providerId="LiveId" clId="{C373D950-4125-4FC1-9EBC-DF2AD459BEA1}" dt="2025-12-09T17:57:19.956" v="16" actId="20577"/>
        <pc:sldMkLst>
          <pc:docMk/>
          <pc:sldMk cId="0" sldId="260"/>
        </pc:sldMkLst>
        <pc:spChg chg="mod">
          <ac:chgData name="Shiva Chodagiri" userId="4207a9f36b7a525c" providerId="LiveId" clId="{C373D950-4125-4FC1-9EBC-DF2AD459BEA1}" dt="2025-12-09T17:57:19.956" v="16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Shiva Chodagiri" userId="4207a9f36b7a525c" providerId="LiveId" clId="{C373D950-4125-4FC1-9EBC-DF2AD459BEA1}" dt="2025-12-09T18:06:58.143" v="20" actId="5793"/>
        <pc:sldMkLst>
          <pc:docMk/>
          <pc:sldMk cId="0" sldId="261"/>
        </pc:sldMkLst>
        <pc:spChg chg="mod">
          <ac:chgData name="Shiva Chodagiri" userId="4207a9f36b7a525c" providerId="LiveId" clId="{C373D950-4125-4FC1-9EBC-DF2AD459BEA1}" dt="2025-12-09T18:06:58.143" v="20" actId="5793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Shiva Chodagiri" userId="4207a9f36b7a525c" providerId="LiveId" clId="{C373D950-4125-4FC1-9EBC-DF2AD459BEA1}" dt="2025-12-09T18:10:10.679" v="45" actId="123"/>
        <pc:sldMkLst>
          <pc:docMk/>
          <pc:sldMk cId="0" sldId="262"/>
        </pc:sldMkLst>
        <pc:spChg chg="mod">
          <ac:chgData name="Shiva Chodagiri" userId="4207a9f36b7a525c" providerId="LiveId" clId="{C373D950-4125-4FC1-9EBC-DF2AD459BEA1}" dt="2025-12-09T18:10:10.679" v="45" actId="123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Shiva Chodagiri" userId="4207a9f36b7a525c" providerId="LiveId" clId="{C373D950-4125-4FC1-9EBC-DF2AD459BEA1}" dt="2025-12-09T18:10:01.698" v="44" actId="123"/>
        <pc:sldMkLst>
          <pc:docMk/>
          <pc:sldMk cId="0" sldId="263"/>
        </pc:sldMkLst>
        <pc:spChg chg="mod">
          <ac:chgData name="Shiva Chodagiri" userId="4207a9f36b7a525c" providerId="LiveId" clId="{C373D950-4125-4FC1-9EBC-DF2AD459BEA1}" dt="2025-12-09T18:10:01.698" v="44" actId="123"/>
          <ac:spMkLst>
            <pc:docMk/>
            <pc:sldMk cId="0" sldId="263"/>
            <ac:spMk id="2" creationId="{00000000-0000-0000-0000-000000000000}"/>
          </ac:spMkLst>
        </pc:spChg>
      </pc:sldChg>
      <pc:sldChg chg="modSp mod">
        <pc:chgData name="Shiva Chodagiri" userId="4207a9f36b7a525c" providerId="LiveId" clId="{C373D950-4125-4FC1-9EBC-DF2AD459BEA1}" dt="2025-12-09T18:10:25.187" v="46" actId="14100"/>
        <pc:sldMkLst>
          <pc:docMk/>
          <pc:sldMk cId="0" sldId="264"/>
        </pc:sldMkLst>
        <pc:picChg chg="mod">
          <ac:chgData name="Shiva Chodagiri" userId="4207a9f36b7a525c" providerId="LiveId" clId="{C373D950-4125-4FC1-9EBC-DF2AD459BEA1}" dt="2025-12-09T18:10:25.187" v="46" actId="14100"/>
          <ac:picMkLst>
            <pc:docMk/>
            <pc:sldMk cId="0" sldId="264"/>
            <ac:picMk id="3" creationId="{00000000-0000-0000-0000-000000000000}"/>
          </ac:picMkLst>
        </pc:picChg>
      </pc:sldChg>
      <pc:sldChg chg="modSp mod">
        <pc:chgData name="Shiva Chodagiri" userId="4207a9f36b7a525c" providerId="LiveId" clId="{C373D950-4125-4FC1-9EBC-DF2AD459BEA1}" dt="2025-12-09T18:10:31.349" v="47" actId="14100"/>
        <pc:sldMkLst>
          <pc:docMk/>
          <pc:sldMk cId="0" sldId="265"/>
        </pc:sldMkLst>
        <pc:picChg chg="mod">
          <ac:chgData name="Shiva Chodagiri" userId="4207a9f36b7a525c" providerId="LiveId" clId="{C373D950-4125-4FC1-9EBC-DF2AD459BEA1}" dt="2025-12-09T18:10:31.349" v="47" actId="14100"/>
          <ac:picMkLst>
            <pc:docMk/>
            <pc:sldMk cId="0" sldId="265"/>
            <ac:picMk id="3" creationId="{00000000-0000-0000-0000-000000000000}"/>
          </ac:picMkLst>
        </pc:picChg>
      </pc:sldChg>
      <pc:sldChg chg="modSp mod">
        <pc:chgData name="Shiva Chodagiri" userId="4207a9f36b7a525c" providerId="LiveId" clId="{C373D950-4125-4FC1-9EBC-DF2AD459BEA1}" dt="2025-12-09T18:11:26.277" v="57" actId="123"/>
        <pc:sldMkLst>
          <pc:docMk/>
          <pc:sldMk cId="0" sldId="266"/>
        </pc:sldMkLst>
        <pc:spChg chg="mod">
          <ac:chgData name="Shiva Chodagiri" userId="4207a9f36b7a525c" providerId="LiveId" clId="{C373D950-4125-4FC1-9EBC-DF2AD459BEA1}" dt="2025-12-09T18:11:02.025" v="54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Shiva Chodagiri" userId="4207a9f36b7a525c" providerId="LiveId" clId="{C373D950-4125-4FC1-9EBC-DF2AD459BEA1}" dt="2025-12-09T18:11:26.277" v="57" actId="123"/>
          <ac:spMkLst>
            <pc:docMk/>
            <pc:sldMk cId="0" sldId="266"/>
            <ac:spMk id="8" creationId="{00000000-0000-0000-0000-000000000000}"/>
          </ac:spMkLst>
        </pc:spChg>
      </pc:sldChg>
      <pc:sldChg chg="modSp mod">
        <pc:chgData name="Shiva Chodagiri" userId="4207a9f36b7a525c" providerId="LiveId" clId="{C373D950-4125-4FC1-9EBC-DF2AD459BEA1}" dt="2025-12-09T18:11:38.683" v="58" actId="14100"/>
        <pc:sldMkLst>
          <pc:docMk/>
          <pc:sldMk cId="0" sldId="267"/>
        </pc:sldMkLst>
        <pc:picChg chg="mod">
          <ac:chgData name="Shiva Chodagiri" userId="4207a9f36b7a525c" providerId="LiveId" clId="{C373D950-4125-4FC1-9EBC-DF2AD459BEA1}" dt="2025-12-09T18:11:38.683" v="58" actId="14100"/>
          <ac:picMkLst>
            <pc:docMk/>
            <pc:sldMk cId="0" sldId="267"/>
            <ac:picMk id="3" creationId="{00000000-0000-0000-0000-000000000000}"/>
          </ac:picMkLst>
        </pc:picChg>
      </pc:sldChg>
      <pc:sldChg chg="modSp mod">
        <pc:chgData name="Shiva Chodagiri" userId="4207a9f36b7a525c" providerId="LiveId" clId="{C373D950-4125-4FC1-9EBC-DF2AD459BEA1}" dt="2025-12-09T18:13:12.346" v="87" actId="20577"/>
        <pc:sldMkLst>
          <pc:docMk/>
          <pc:sldMk cId="0" sldId="268"/>
        </pc:sldMkLst>
        <pc:spChg chg="mod">
          <ac:chgData name="Shiva Chodagiri" userId="4207a9f36b7a525c" providerId="LiveId" clId="{C373D950-4125-4FC1-9EBC-DF2AD459BEA1}" dt="2025-12-09T18:13:12.346" v="87" actId="20577"/>
          <ac:spMkLst>
            <pc:docMk/>
            <pc:sldMk cId="0" sldId="268"/>
            <ac:spMk id="2" creationId="{00000000-0000-0000-0000-000000000000}"/>
          </ac:spMkLst>
        </pc:spChg>
        <pc:picChg chg="mod">
          <ac:chgData name="Shiva Chodagiri" userId="4207a9f36b7a525c" providerId="LiveId" clId="{C373D950-4125-4FC1-9EBC-DF2AD459BEA1}" dt="2025-12-09T18:12:01.540" v="62" actId="14100"/>
          <ac:picMkLst>
            <pc:docMk/>
            <pc:sldMk cId="0" sldId="268"/>
            <ac:picMk id="3" creationId="{00000000-0000-0000-0000-000000000000}"/>
          </ac:picMkLst>
        </pc:picChg>
      </pc:sldChg>
      <pc:sldChg chg="modSp mod">
        <pc:chgData name="Shiva Chodagiri" userId="4207a9f36b7a525c" providerId="LiveId" clId="{C373D950-4125-4FC1-9EBC-DF2AD459BEA1}" dt="2025-12-09T18:14:12.393" v="118" actId="14100"/>
        <pc:sldMkLst>
          <pc:docMk/>
          <pc:sldMk cId="0" sldId="269"/>
        </pc:sldMkLst>
        <pc:spChg chg="mod">
          <ac:chgData name="Shiva Chodagiri" userId="4207a9f36b7a525c" providerId="LiveId" clId="{C373D950-4125-4FC1-9EBC-DF2AD459BEA1}" dt="2025-12-09T18:13:55.433" v="104" actId="207"/>
          <ac:spMkLst>
            <pc:docMk/>
            <pc:sldMk cId="0" sldId="269"/>
            <ac:spMk id="2" creationId="{00000000-0000-0000-0000-000000000000}"/>
          </ac:spMkLst>
        </pc:spChg>
        <pc:picChg chg="mod">
          <ac:chgData name="Shiva Chodagiri" userId="4207a9f36b7a525c" providerId="LiveId" clId="{C373D950-4125-4FC1-9EBC-DF2AD459BEA1}" dt="2025-12-09T18:14:12.393" v="118" actId="14100"/>
          <ac:picMkLst>
            <pc:docMk/>
            <pc:sldMk cId="0" sldId="269"/>
            <ac:picMk id="3" creationId="{00000000-0000-0000-0000-000000000000}"/>
          </ac:picMkLst>
        </pc:picChg>
      </pc:sldChg>
      <pc:sldChg chg="modSp mod">
        <pc:chgData name="Shiva Chodagiri" userId="4207a9f36b7a525c" providerId="LiveId" clId="{C373D950-4125-4FC1-9EBC-DF2AD459BEA1}" dt="2025-12-09T18:14:53.880" v="139" actId="14100"/>
        <pc:sldMkLst>
          <pc:docMk/>
          <pc:sldMk cId="0" sldId="270"/>
        </pc:sldMkLst>
        <pc:spChg chg="mod">
          <ac:chgData name="Shiva Chodagiri" userId="4207a9f36b7a525c" providerId="LiveId" clId="{C373D950-4125-4FC1-9EBC-DF2AD459BEA1}" dt="2025-12-09T18:14:34.023" v="126" actId="14100"/>
          <ac:spMkLst>
            <pc:docMk/>
            <pc:sldMk cId="0" sldId="270"/>
            <ac:spMk id="2" creationId="{00000000-0000-0000-0000-000000000000}"/>
          </ac:spMkLst>
        </pc:spChg>
        <pc:picChg chg="mod">
          <ac:chgData name="Shiva Chodagiri" userId="4207a9f36b7a525c" providerId="LiveId" clId="{C373D950-4125-4FC1-9EBC-DF2AD459BEA1}" dt="2025-12-09T18:14:53.880" v="139" actId="14100"/>
          <ac:picMkLst>
            <pc:docMk/>
            <pc:sldMk cId="0" sldId="270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2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8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3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2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  <p:sldLayoutId id="2147484705" r:id="rId12"/>
    <p:sldLayoutId id="2147484706" r:id="rId13"/>
    <p:sldLayoutId id="2147484707" r:id="rId14"/>
    <p:sldLayoutId id="2147484708" r:id="rId15"/>
    <p:sldLayoutId id="2147484709" r:id="rId16"/>
    <p:sldLayoutId id="2147484710" r:id="rId17"/>
    <p:sldLayoutId id="2147484711" r:id="rId18"/>
  </p:sldLayoutIdLst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hs.stonybrook/" TargetMode="External"/><Relationship Id="rId7" Type="http://schemas.openxmlformats.org/officeDocument/2006/relationships/hyperlink" Target="https://ors.d.nih/" TargetMode="External"/><Relationship Id="rId2" Type="http://schemas.openxmlformats.org/officeDocument/2006/relationships/hyperlink" Target="https://enwik.ibooks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labmanager.com/lab" TargetMode="External"/><Relationship Id="rId5" Type="http://schemas.openxmlformats.org/officeDocument/2006/relationships/hyperlink" Target="http://www.google.com/url?sa=web&amp;source=web&amp;rct=j&amp;url=https%3A//www" TargetMode="External"/><Relationship Id="rId4" Type="http://schemas.openxmlformats.org/officeDocument/2006/relationships/hyperlink" Target="http://www.elitechgroup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446" y="2784285"/>
            <a:ext cx="10043412" cy="6776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800" b="1" cap="none" spc="-28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n-US" sz="4800" b="1" cap="none" spc="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-3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n-US" sz="4800" b="1" cap="none" spc="3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-26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4800" b="1" u="none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none" cap="none" spc="-15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cap="none" spc="-15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afety</a:t>
            </a:r>
            <a:r>
              <a:rPr lang="en-US" sz="4800" b="1" cap="none" spc="-4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3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052" y="3866613"/>
            <a:ext cx="11658600" cy="1390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ts val="1425"/>
              </a:lnSpc>
              <a:spcBef>
                <a:spcPts val="105"/>
              </a:spcBef>
            </a:pPr>
            <a:r>
              <a:rPr sz="2000" b="1" spc="-25" dirty="0">
                <a:latin typeface="Times New Roman"/>
                <a:cs typeface="Times New Roman"/>
              </a:rPr>
              <a:t>By</a:t>
            </a:r>
            <a:endParaRPr sz="2000" b="1" dirty="0">
              <a:latin typeface="Times New Roman"/>
              <a:cs typeface="Times New Roman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Mls Nneka Patricia Anyaegbu </a:t>
            </a:r>
          </a:p>
          <a:p>
            <a:pPr marL="6985" algn="ctr">
              <a:lnSpc>
                <a:spcPts val="1600"/>
              </a:lnSpc>
              <a:spcBef>
                <a:spcPts val="565"/>
              </a:spcBef>
            </a:pPr>
            <a:r>
              <a:rPr sz="2400" b="1" spc="-25" dirty="0">
                <a:latin typeface="Times New Roman"/>
                <a:cs typeface="Times New Roman"/>
              </a:rPr>
              <a:t>at</a:t>
            </a:r>
            <a:endParaRPr sz="2400" b="1" dirty="0">
              <a:latin typeface="Times New Roman"/>
              <a:cs typeface="Times New Roman"/>
            </a:endParaRPr>
          </a:p>
          <a:p>
            <a:pPr algn="ctr">
              <a:lnSpc>
                <a:spcPts val="3279"/>
              </a:lnSpc>
            </a:pPr>
            <a:r>
              <a:rPr sz="2800" b="1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Diagnostic</a:t>
            </a:r>
            <a:r>
              <a:rPr sz="2800" b="1" spc="-95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Department</a:t>
            </a:r>
            <a:r>
              <a:rPr sz="2800" b="1" spc="-65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Gombe</a:t>
            </a:r>
            <a:r>
              <a:rPr sz="2800" b="1" spc="-90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State</a:t>
            </a:r>
            <a:r>
              <a:rPr sz="2800" b="1" spc="-80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Specialist</a:t>
            </a:r>
            <a:r>
              <a:rPr sz="2800" b="1" spc="-80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Hospital</a:t>
            </a:r>
            <a:r>
              <a:rPr sz="2800" b="1" spc="-95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Date:</a:t>
            </a:r>
            <a:r>
              <a:rPr sz="2800" b="1" spc="-90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uFill>
                  <a:solidFill>
                    <a:srgbClr val="001F4F"/>
                  </a:solidFill>
                </a:uFill>
                <a:latin typeface="Times New Roman"/>
                <a:cs typeface="Times New Roman"/>
              </a:rPr>
              <a:t>23/1/25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66EA0F-7A97-9689-3D55-EACEFDABCBBD}"/>
              </a:ext>
            </a:extLst>
          </p:cNvPr>
          <p:cNvSpPr txBox="1"/>
          <p:nvPr/>
        </p:nvSpPr>
        <p:spPr>
          <a:xfrm>
            <a:off x="203452" y="2057400"/>
            <a:ext cx="1211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Access Journal of Medicine and Healthcare (ISSN: 3068-7691)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0E6E2A-22E7-A4FA-1ACD-CCAA1CFC2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05" y="76024"/>
            <a:ext cx="4393695" cy="1981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600200" y="271378"/>
            <a:ext cx="13792200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732914" algn="ctr">
              <a:spcBef>
                <a:spcPts val="100"/>
              </a:spcBef>
            </a:pPr>
            <a:r>
              <a:rPr lang="en-US" sz="40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sz="4000" b="1" cap="none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n-US" sz="4000" b="1" cap="none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4000" b="1" cap="none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Equipment’s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066800"/>
            <a:ext cx="899160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4632" y="762000"/>
            <a:ext cx="4599303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</a:t>
            </a:r>
            <a:r>
              <a:rPr lang="en-US" sz="3600" b="1" cap="none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n-US" sz="3600" b="1" cap="none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594361" y="1577596"/>
            <a:ext cx="411480" cy="954405"/>
            <a:chOff x="929639" y="1577594"/>
            <a:chExt cx="411480" cy="9544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639" y="1577594"/>
              <a:ext cx="411479" cy="4968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639" y="2035175"/>
              <a:ext cx="411479" cy="49682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4361" y="2873375"/>
            <a:ext cx="411479" cy="496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4361" y="3711828"/>
            <a:ext cx="411479" cy="4968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45539" y="1560550"/>
            <a:ext cx="10397490" cy="26174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900" indent="-457200" algn="just">
              <a:spcBef>
                <a:spcPts val="580"/>
              </a:spcBef>
              <a:buFont typeface="Wingdings" panose="05000000000000000000" pitchFamily="2" charset="2"/>
              <a:buChar char="v"/>
            </a:pPr>
            <a:r>
              <a:rPr sz="2600" dirty="0">
                <a:latin typeface="Times New Roman"/>
                <a:cs typeface="Times New Roman"/>
              </a:rPr>
              <a:t>Always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tie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back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hair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that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chin-length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longer.</a:t>
            </a:r>
            <a:endParaRPr sz="2600" dirty="0">
              <a:latin typeface="Times New Roman"/>
              <a:cs typeface="Times New Roman"/>
            </a:endParaRPr>
          </a:p>
          <a:p>
            <a:pPr marL="469900" marR="10160" indent="-457200" algn="just">
              <a:lnSpc>
                <a:spcPts val="2990"/>
              </a:lnSpc>
              <a:spcBef>
                <a:spcPts val="690"/>
              </a:spcBef>
              <a:buFont typeface="Wingdings" panose="05000000000000000000" pitchFamily="2" charset="2"/>
              <a:buChar char="v"/>
            </a:pPr>
            <a:r>
              <a:rPr sz="2600" dirty="0">
                <a:latin typeface="Times New Roman"/>
                <a:cs typeface="Times New Roman"/>
              </a:rPr>
              <a:t>Make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sure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that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loose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clothing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dangling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jewelry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secured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avoid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wearing </a:t>
            </a:r>
            <a:r>
              <a:rPr sz="2600" dirty="0">
                <a:latin typeface="Times New Roman"/>
                <a:cs typeface="Times New Roman"/>
              </a:rPr>
              <a:t>it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first</a:t>
            </a:r>
            <a:r>
              <a:rPr sz="2600" spc="-10" dirty="0">
                <a:latin typeface="Times New Roman"/>
                <a:cs typeface="Times New Roman"/>
              </a:rPr>
              <a:t> place.</a:t>
            </a:r>
            <a:endParaRPr sz="2600" dirty="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ts val="2990"/>
              </a:lnSpc>
              <a:spcBef>
                <a:spcPts val="620"/>
              </a:spcBef>
              <a:buFont typeface="Wingdings" panose="05000000000000000000" pitchFamily="2" charset="2"/>
              <a:buChar char="v"/>
            </a:pPr>
            <a:r>
              <a:rPr sz="2600" dirty="0">
                <a:latin typeface="Times New Roman"/>
                <a:cs typeface="Times New Roman"/>
              </a:rPr>
              <a:t>Never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wear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sandals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other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open-</a:t>
            </a:r>
            <a:r>
              <a:rPr sz="2600" dirty="0">
                <a:latin typeface="Times New Roman"/>
                <a:cs typeface="Times New Roman"/>
              </a:rPr>
              <a:t>toed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shoes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laboratory,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footwear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should </a:t>
            </a:r>
            <a:r>
              <a:rPr sz="2600" dirty="0">
                <a:latin typeface="Times New Roman"/>
                <a:cs typeface="Times New Roman"/>
              </a:rPr>
              <a:t>always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cover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foot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completely.</a:t>
            </a:r>
            <a:endParaRPr sz="2600" dirty="0">
              <a:latin typeface="Times New Roman"/>
              <a:cs typeface="Times New Roman"/>
            </a:endParaRPr>
          </a:p>
          <a:p>
            <a:pPr marL="469900" indent="-457200" algn="just">
              <a:spcBef>
                <a:spcPts val="415"/>
              </a:spcBef>
              <a:buFont typeface="Wingdings" panose="05000000000000000000" pitchFamily="2" charset="2"/>
              <a:buChar char="v"/>
            </a:pPr>
            <a:r>
              <a:rPr sz="2600" dirty="0">
                <a:latin typeface="Times New Roman"/>
                <a:cs typeface="Times New Roman"/>
              </a:rPr>
              <a:t>Never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wear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shorts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miniskirts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lab.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85180"/>
            <a:ext cx="11150598" cy="4006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3695" algn="ctr">
              <a:spcBef>
                <a:spcPts val="100"/>
              </a:spcBef>
            </a:pP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en-US" sz="2800" b="1" cap="none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b="1" cap="none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en-US" sz="2800" b="1" cap="none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</a:t>
            </a:r>
            <a:r>
              <a:rPr lang="en-US" sz="2800" b="1" cap="none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en-US" sz="2800" b="1" cap="none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(Eye</a:t>
            </a:r>
            <a:r>
              <a:rPr lang="en-US" sz="2800" b="1" cap="none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Goggle)</a:t>
            </a:r>
            <a:endParaRPr lang="en-US" sz="28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990600"/>
            <a:ext cx="8991600" cy="5105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71886"/>
            <a:ext cx="7543800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818254" algn="ctr">
              <a:spcBef>
                <a:spcPts val="100"/>
              </a:spcBef>
            </a:pPr>
            <a:r>
              <a:rPr lang="en-US" sz="36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n-US" sz="3600" b="1" cap="none" spc="-2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703237"/>
            <a:ext cx="8610600" cy="5316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002" y="609600"/>
            <a:ext cx="8483598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702685">
              <a:spcBef>
                <a:spcPts val="100"/>
              </a:spcBef>
            </a:pPr>
            <a:r>
              <a:rPr lang="en-US" sz="3600" b="1" u="sng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en-US" sz="3600" b="1" u="sng" cap="none" spc="-1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3600" b="1" u="sng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en-US" sz="3600" b="1" u="sng" cap="none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1051560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8915400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072765">
              <a:spcBef>
                <a:spcPts val="100"/>
              </a:spcBef>
            </a:pPr>
            <a:r>
              <a:rPr lang="en-US" sz="36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en-US" sz="3600" b="1" cap="none" spc="-1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</a:t>
            </a:r>
            <a:r>
              <a:rPr lang="en-US" sz="3600" b="1" cap="none" spc="-1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919162"/>
            <a:ext cx="10058400" cy="5019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8257539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263775" algn="ctr">
              <a:spcBef>
                <a:spcPts val="100"/>
              </a:spcBef>
            </a:pP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en-US" sz="3200" b="1" cap="none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</a:t>
            </a:r>
            <a:r>
              <a:rPr lang="en-US" sz="3200" b="1" cap="none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3200" b="1" cap="none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70" y="914400"/>
            <a:ext cx="11122659" cy="483337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marR="5080" indent="-342900" algn="just">
              <a:lnSpc>
                <a:spcPts val="2990"/>
              </a:lnSpc>
              <a:spcBef>
                <a:spcPts val="310"/>
              </a:spcBef>
              <a:buSzPct val="115384"/>
              <a:buFont typeface="Arial MT"/>
              <a:buChar char="•"/>
              <a:tabLst>
                <a:tab pos="355600" algn="l"/>
                <a:tab pos="1320800" algn="l"/>
                <a:tab pos="2598420" algn="l"/>
                <a:tab pos="3361690" algn="l"/>
                <a:tab pos="5017770" algn="l"/>
                <a:tab pos="6533515" algn="l"/>
                <a:tab pos="8003540" algn="l"/>
                <a:tab pos="9638665" algn="l"/>
                <a:tab pos="10365105" algn="l"/>
              </a:tabLst>
            </a:pPr>
            <a:r>
              <a:rPr sz="2400" spc="-20" dirty="0">
                <a:latin typeface="Times New Roman"/>
                <a:cs typeface="Times New Roman"/>
              </a:rPr>
              <a:t>When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working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with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equipment,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hazardous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materials,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Glassware,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heat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Chemicals,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always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shields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safety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glasses.</a:t>
            </a:r>
            <a:endParaRPr sz="2400" dirty="0">
              <a:latin typeface="Times New Roman"/>
              <a:cs typeface="Times New Roman"/>
            </a:endParaRPr>
          </a:p>
          <a:p>
            <a:pPr marL="355600" marR="10160" indent="-342900" algn="just">
              <a:lnSpc>
                <a:spcPts val="3000"/>
              </a:lnSpc>
              <a:spcBef>
                <a:spcPts val="375"/>
              </a:spcBef>
              <a:buSzPct val="115384"/>
              <a:buFont typeface="Arial MT"/>
              <a:buChar char="•"/>
              <a:tabLst>
                <a:tab pos="355600" algn="l"/>
                <a:tab pos="1296670" algn="l"/>
                <a:tab pos="2604135" algn="l"/>
                <a:tab pos="3232785" algn="l"/>
                <a:tab pos="4046220" algn="l"/>
                <a:tab pos="4472305" algn="l"/>
                <a:tab pos="5963285" algn="l"/>
                <a:tab pos="6912609" algn="l"/>
                <a:tab pos="7981950" algn="l"/>
                <a:tab pos="8775065" algn="l"/>
                <a:tab pos="9331325" algn="l"/>
              </a:tabLst>
            </a:pPr>
            <a:r>
              <a:rPr sz="2400" spc="-20" dirty="0">
                <a:latin typeface="Times New Roman"/>
                <a:cs typeface="Times New Roman"/>
              </a:rPr>
              <a:t>When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handling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any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toxic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hazardous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agent,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always</a:t>
            </a:r>
            <a:r>
              <a:rPr lang="en-US"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wear</a:t>
            </a:r>
            <a:r>
              <a:rPr lang="en-US"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lang="en-US"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appropriate gloves.</a:t>
            </a:r>
            <a:endParaRPr sz="2400" dirty="0">
              <a:latin typeface="Times New Roman"/>
              <a:cs typeface="Times New Roman"/>
            </a:endParaRPr>
          </a:p>
          <a:p>
            <a:pPr marL="355600" marR="12065" indent="-342900" algn="just">
              <a:lnSpc>
                <a:spcPts val="2990"/>
              </a:lnSpc>
              <a:spcBef>
                <a:spcPts val="380"/>
              </a:spcBef>
              <a:buSzPct val="115384"/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performing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laboratory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experiments,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always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wear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smock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lab</a:t>
            </a:r>
            <a:r>
              <a:rPr sz="2400" spc="-10" dirty="0">
                <a:latin typeface="Times New Roman"/>
                <a:cs typeface="Times New Roman"/>
              </a:rPr>
              <a:t> coat.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875"/>
              </a:spcBef>
              <a:buFont typeface="Arial MT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229610"/>
            <a:r>
              <a:rPr sz="2800" b="1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Chemical</a:t>
            </a:r>
            <a:r>
              <a:rPr sz="2800" b="1" spc="-110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Safety</a:t>
            </a:r>
            <a:r>
              <a:rPr sz="2800" b="1" spc="-95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Rules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265">
              <a:spcBef>
                <a:spcPts val="480"/>
              </a:spcBef>
              <a:buSzPct val="125000"/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Every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chemical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treated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though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dangerous.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265">
              <a:spcBef>
                <a:spcPts val="459"/>
              </a:spcBef>
              <a:buSzPct val="125000"/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allow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solvent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contact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skin.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760"/>
              </a:lnSpc>
              <a:spcBef>
                <a:spcPts val="645"/>
              </a:spcBef>
              <a:buSzPct val="125000"/>
              <a:buFont typeface="Arial MT"/>
              <a:buChar char="•"/>
              <a:tabLst>
                <a:tab pos="355600" algn="l"/>
              </a:tabLst>
            </a:pPr>
            <a:r>
              <a:rPr sz="2400" spc="-35" dirty="0">
                <a:latin typeface="Times New Roman"/>
                <a:cs typeface="Times New Roman"/>
              </a:rPr>
              <a:t>Water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poured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concentrated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acid.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Instead,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pour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acid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slowly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water </a:t>
            </a:r>
            <a:r>
              <a:rPr sz="2400" dirty="0">
                <a:latin typeface="Times New Roman"/>
                <a:cs typeface="Times New Roman"/>
              </a:rPr>
              <a:t>while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stirring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constantly.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many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cases, mixing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acid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water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exothermic.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265">
              <a:spcBef>
                <a:spcPts val="375"/>
              </a:spcBef>
              <a:buSzPct val="125000"/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Chemicals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never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mixed,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measured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heated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</a:t>
            </a:r>
            <a:r>
              <a:rPr sz="2400" spc="-10" dirty="0">
                <a:latin typeface="Times New Roman"/>
                <a:cs typeface="Times New Roman"/>
              </a:rPr>
              <a:t> face.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40640"/>
            <a:ext cx="10894060" cy="175817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5600" marR="5080" indent="-342900">
              <a:lnSpc>
                <a:spcPts val="2760"/>
              </a:lnSpc>
              <a:spcBef>
                <a:spcPts val="290"/>
              </a:spcBef>
              <a:buSzPct val="125000"/>
              <a:buFont typeface="Arial MT"/>
              <a:buChar char="•"/>
              <a:tabLst>
                <a:tab pos="355600" algn="l"/>
                <a:tab pos="885190" algn="l"/>
                <a:tab pos="2242820" algn="l"/>
                <a:tab pos="3194685" algn="l"/>
                <a:tab pos="4178935" algn="l"/>
                <a:tab pos="4606925" algn="l"/>
                <a:tab pos="5574030" algn="l"/>
                <a:tab pos="6678295" algn="l"/>
                <a:tab pos="7359015" algn="l"/>
                <a:tab pos="7870825" algn="l"/>
                <a:tab pos="8672195" algn="l"/>
                <a:tab pos="9063355" algn="l"/>
                <a:tab pos="9575165" algn="l"/>
              </a:tabLst>
            </a:pPr>
            <a:r>
              <a:rPr sz="2400" spc="-25" dirty="0">
                <a:latin typeface="Times New Roman"/>
                <a:cs typeface="Times New Roman"/>
              </a:rPr>
              <a:t>All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chemicals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should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always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clearly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labelled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name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substance, </a:t>
            </a:r>
            <a:r>
              <a:rPr sz="2400" dirty="0">
                <a:latin typeface="Times New Roman"/>
                <a:cs typeface="Times New Roman"/>
              </a:rPr>
              <a:t>concentration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received,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name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person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responsible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it.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11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810" algn="ctr">
              <a:spcBef>
                <a:spcPts val="5"/>
              </a:spcBef>
            </a:pPr>
            <a:r>
              <a:rPr sz="3200" b="1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Diagram</a:t>
            </a:r>
            <a:r>
              <a:rPr sz="3200" b="1" spc="-40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3200" b="1" spc="-20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Electrical</a:t>
            </a:r>
            <a:r>
              <a:rPr sz="3200" b="1" spc="-25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Safety</a:t>
            </a:r>
            <a:r>
              <a:rPr sz="3200" b="1" spc="-20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AA47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Rules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9677400" cy="398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1143000"/>
            <a:ext cx="8915400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6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en-US" sz="3600" b="1" cap="none" spc="-1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3600" b="1" cap="none" spc="-11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828800"/>
            <a:ext cx="10970260" cy="204927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5600" marR="5080" indent="-342900" algn="just">
              <a:lnSpc>
                <a:spcPts val="3220"/>
              </a:lnSpc>
              <a:spcBef>
                <a:spcPts val="320"/>
              </a:spcBef>
              <a:buSzPct val="107142"/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Before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using any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voltage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equipment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(voltages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above</a:t>
            </a:r>
            <a:r>
              <a:rPr sz="2400" spc="-10" dirty="0">
                <a:latin typeface="Times New Roman"/>
                <a:cs typeface="Times New Roman"/>
              </a:rPr>
              <a:t> 50Vrms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50Vdc),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make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permission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lab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supervisor.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265" algn="just">
              <a:lnSpc>
                <a:spcPts val="3329"/>
              </a:lnSpc>
              <a:buSzPct val="107142"/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voltage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equipment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never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changed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modified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way.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265" algn="just">
              <a:spcBef>
                <a:spcPts val="60"/>
              </a:spcBef>
              <a:buSzPct val="107142"/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Always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turn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voltage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power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supply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attaching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it.</a:t>
            </a:r>
            <a:endParaRPr sz="2400" dirty="0">
              <a:latin typeface="Times New Roman"/>
              <a:cs typeface="Times New Roman"/>
            </a:endParaRPr>
          </a:p>
          <a:p>
            <a:pPr marL="354965" indent="-342265" algn="just">
              <a:spcBef>
                <a:spcPts val="60"/>
              </a:spcBef>
              <a:buSzPct val="107142"/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Times New Roman"/>
                <a:cs typeface="Times New Roman"/>
              </a:rPr>
              <a:t>Whenever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you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avoid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extension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cords.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572089"/>
            <a:ext cx="12598398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680970">
              <a:spcBef>
                <a:spcPts val="100"/>
              </a:spcBef>
            </a:pP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r>
              <a:rPr lang="en-US" sz="3200" b="1" cap="none" spc="-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3200" b="1" cap="none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en-US" sz="3200" b="1" cap="none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219200"/>
            <a:ext cx="9067800" cy="483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166375"/>
            <a:ext cx="2698878" cy="4553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en-US" sz="3200" b="1" cap="none" spc="-1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Venue</a:t>
            </a:r>
            <a:endParaRPr lang="en-US" sz="32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0407" y="762000"/>
            <a:ext cx="8211186" cy="5687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200" y="152400"/>
            <a:ext cx="5170803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r>
              <a:rPr lang="en-US" sz="3200" b="1" cap="none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3200" b="1" cap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720245"/>
            <a:ext cx="10625455" cy="5417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43800"/>
              </a:lnSpc>
              <a:spcBef>
                <a:spcPts val="100"/>
              </a:spcBef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Always</a:t>
            </a:r>
            <a:r>
              <a:rPr sz="2600" spc="5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wear</a:t>
            </a:r>
            <a:r>
              <a:rPr sz="2600" spc="5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5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appropriate</a:t>
            </a:r>
            <a:r>
              <a:rPr sz="2600" spc="5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goggles</a:t>
            </a:r>
            <a:r>
              <a:rPr sz="2600" spc="50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5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areas</a:t>
            </a:r>
            <a:r>
              <a:rPr sz="2600" spc="5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5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50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lab</a:t>
            </a:r>
            <a:r>
              <a:rPr lang="en-US" sz="2600" spc="5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where</a:t>
            </a:r>
            <a:r>
              <a:rPr sz="2600" spc="5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lasers</a:t>
            </a:r>
            <a:r>
              <a:rPr sz="2600" spc="5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are </a:t>
            </a:r>
            <a:r>
              <a:rPr sz="2600" dirty="0">
                <a:latin typeface="Times New Roman"/>
                <a:cs typeface="Times New Roman"/>
              </a:rPr>
              <a:t>present.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most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common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laser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injuries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are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those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caused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scattered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laser </a:t>
            </a:r>
            <a:r>
              <a:rPr sz="2600" dirty="0">
                <a:latin typeface="Times New Roman"/>
                <a:cs typeface="Times New Roman"/>
              </a:rPr>
              <a:t>light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reflecting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either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off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shiny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surface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optical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tables,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sides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mirrors,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off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mountings.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Eye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Goggles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will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help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you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avoid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damage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such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scattered light.</a:t>
            </a:r>
            <a:endParaRPr sz="2600" dirty="0">
              <a:latin typeface="Times New Roman"/>
              <a:cs typeface="Times New Roman"/>
            </a:endParaRPr>
          </a:p>
          <a:p>
            <a:pPr marL="241300" indent="-228600" algn="just">
              <a:spcBef>
                <a:spcPts val="1755"/>
              </a:spcBef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Always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keep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laser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beam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at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below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chest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level.</a:t>
            </a:r>
            <a:endParaRPr sz="2600" dirty="0">
              <a:latin typeface="Times New Roman"/>
              <a:cs typeface="Times New Roman"/>
            </a:endParaRPr>
          </a:p>
          <a:p>
            <a:pPr marL="241300" indent="-228600" algn="just">
              <a:spcBef>
                <a:spcPts val="1750"/>
              </a:spcBef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Laser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beams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should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never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allowed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spread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into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lab.</a:t>
            </a:r>
            <a:endParaRPr sz="2600" dirty="0">
              <a:latin typeface="Times New Roman"/>
              <a:cs typeface="Times New Roman"/>
            </a:endParaRPr>
          </a:p>
          <a:p>
            <a:pPr marL="241300" indent="-228600" algn="just">
              <a:spcBef>
                <a:spcPts val="1750"/>
              </a:spcBef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Beam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Stops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should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always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used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intercept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laser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beams.</a:t>
            </a:r>
            <a:endParaRPr sz="2600" dirty="0">
              <a:latin typeface="Times New Roman"/>
              <a:cs typeface="Times New Roman"/>
            </a:endParaRPr>
          </a:p>
          <a:p>
            <a:pPr marL="241300" indent="-228600" algn="just">
              <a:spcBef>
                <a:spcPts val="1755"/>
              </a:spcBef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Do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not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walk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through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laser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beams.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8600" y="609600"/>
            <a:ext cx="10942066" cy="4572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637030" algn="ctr">
              <a:spcBef>
                <a:spcPts val="100"/>
              </a:spcBef>
            </a:pP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Diagram/Who</a:t>
            </a:r>
            <a:r>
              <a:rPr lang="en-US" sz="3200" b="1" cap="none" spc="-10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cap="none" spc="-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</a:t>
            </a:r>
            <a:r>
              <a:rPr lang="en-US" sz="3200" b="1" cap="none" spc="-9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3200" b="1" cap="none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534" y="1188084"/>
            <a:ext cx="9234932" cy="5288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7315200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175125">
              <a:spcBef>
                <a:spcPts val="100"/>
              </a:spcBef>
            </a:pP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32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D98093-CC55-626C-0BAC-E8624B9EFB11}"/>
              </a:ext>
            </a:extLst>
          </p:cNvPr>
          <p:cNvSpPr txBox="1"/>
          <p:nvPr/>
        </p:nvSpPr>
        <p:spPr>
          <a:xfrm>
            <a:off x="1676400" y="1447800"/>
            <a:ext cx="10362010" cy="3235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fontAlgn="base">
              <a:lnSpc>
                <a:spcPct val="104000"/>
              </a:lnSpc>
              <a:spcAft>
                <a:spcPts val="35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Secondary effects of a laboratory accident: </a:t>
            </a:r>
            <a:endParaRPr lang="en-US" sz="2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4000"/>
              </a:lnSpc>
              <a:spcAft>
                <a:spcPts val="34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 of staff confidence. </a:t>
            </a:r>
            <a:endParaRPr lang="en-US" sz="2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4000"/>
              </a:lnSpc>
              <a:spcAft>
                <a:spcPts val="345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 of reputation. </a:t>
            </a:r>
            <a:endParaRPr lang="en-US" sz="2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4000"/>
              </a:lnSpc>
              <a:spcAft>
                <a:spcPts val="355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 of customers. </a:t>
            </a:r>
            <a:endParaRPr lang="en-US" sz="2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4000"/>
              </a:lnSpc>
              <a:spcAft>
                <a:spcPts val="19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cost, Litigation, Insurance and </a:t>
            </a:r>
            <a:endParaRPr lang="en-US" sz="2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4000"/>
              </a:lnSpc>
              <a:spcAft>
                <a:spcPts val="35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Death. </a:t>
            </a:r>
            <a:endParaRPr lang="en-US" sz="2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4000"/>
              </a:lnSpc>
              <a:spcAft>
                <a:spcPts val="945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6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Negligence of Laboratory Safety is Costly!!! </a:t>
            </a:r>
            <a:endParaRPr lang="en-US" sz="26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1955" y="210857"/>
            <a:ext cx="11887200" cy="3999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575945" algn="ctr">
              <a:spcBef>
                <a:spcPts val="95"/>
              </a:spcBef>
            </a:pP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en-US" sz="2800" b="1" cap="none" spc="-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2800" b="1" cap="none" spc="-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sz="2800" b="1" cap="none" spc="-1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</a:t>
            </a:r>
            <a:r>
              <a:rPr lang="en-US" sz="2800" b="1" cap="none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b="1" cap="none" spc="-1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en-US" sz="2800" b="1" cap="none" spc="-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Process.</a:t>
            </a:r>
            <a:r>
              <a:rPr lang="en-US" sz="2800" b="1" cap="none" spc="-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endParaRPr lang="en-US" sz="28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755" y="738824"/>
            <a:ext cx="11278490" cy="5380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228600"/>
            <a:ext cx="10591800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555875" algn="ctr">
              <a:spcBef>
                <a:spcPts val="100"/>
              </a:spcBef>
            </a:pPr>
            <a:r>
              <a:rPr lang="en-US" sz="36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3600" b="1" cap="none" spc="-1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3600" b="1" cap="none" spc="-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172" y="817403"/>
            <a:ext cx="9685655" cy="5223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492" y="172066"/>
            <a:ext cx="11455398" cy="3452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n-US" sz="24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2400" b="1" cap="none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2400" b="1" cap="none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  <a:r>
              <a:rPr lang="en-US" sz="2400" b="1" cap="none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US" sz="2400" b="1" cap="none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Precautions</a:t>
            </a:r>
            <a:r>
              <a:rPr lang="en-US" sz="2400" b="1" cap="none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b="1" cap="none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en-US" sz="2400" b="1" cap="none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Needle</a:t>
            </a:r>
            <a:r>
              <a:rPr lang="en-US" sz="2400" b="1" cap="none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Stick</a:t>
            </a:r>
            <a:r>
              <a:rPr lang="en-US" sz="2400" b="1" cap="none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Injury.</a:t>
            </a:r>
            <a:r>
              <a:rPr lang="en-US" sz="2400" b="1" cap="none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10972800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1" y="228600"/>
            <a:ext cx="11531598" cy="4006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2800" b="1" cap="none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afety</a:t>
            </a:r>
            <a:r>
              <a:rPr lang="en-US" sz="2800" b="1" cap="none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  <a:r>
              <a:rPr lang="en-US" sz="2800" b="1" cap="none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ddress</a:t>
            </a:r>
            <a:r>
              <a:rPr lang="en-US" sz="2800" b="1" cap="none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lood</a:t>
            </a:r>
            <a:r>
              <a:rPr lang="en-US" sz="2800" b="1" cap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pills/Splashes</a:t>
            </a:r>
            <a:r>
              <a:rPr lang="en-US" sz="2800" b="1" cap="none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Immediately.</a:t>
            </a:r>
            <a:r>
              <a:rPr lang="en-US" sz="2800" b="1" cap="none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endParaRPr lang="en-US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629222"/>
            <a:ext cx="9829800" cy="5334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1" y="257209"/>
            <a:ext cx="10998198" cy="3999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800" b="1" cap="none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800" b="1" cap="none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cap="none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2800" b="1" cap="none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wrong?</a:t>
            </a:r>
            <a:r>
              <a:rPr lang="en-US" sz="2800" b="1" cap="none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800" b="1" cap="none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b="1" cap="none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2800" b="1" cap="none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2800" b="1" cap="none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b="1" cap="none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loves:</a:t>
            </a:r>
            <a:r>
              <a:rPr lang="en-US" sz="2800" b="1" cap="none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endParaRPr lang="en-US" sz="28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762000"/>
            <a:ext cx="8915400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01" y="152400"/>
            <a:ext cx="10617198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027430">
              <a:spcBef>
                <a:spcPts val="100"/>
              </a:spcBef>
            </a:pP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</a:t>
            </a:r>
            <a:r>
              <a:rPr lang="en-US" sz="3200" b="1" cap="none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n-US" sz="3200" b="1" cap="none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3200" b="1" cap="none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en-US" sz="3200" b="1" cap="none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b="1" cap="none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b="1" cap="none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737405"/>
            <a:ext cx="8153399" cy="5383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66860"/>
            <a:ext cx="9550398" cy="4006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333875">
              <a:spcBef>
                <a:spcPts val="100"/>
              </a:spcBef>
            </a:pPr>
            <a:r>
              <a:rPr lang="en-US" sz="28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50E1F-E50F-666D-72CE-443EAAF7F87B}"/>
              </a:ext>
            </a:extLst>
          </p:cNvPr>
          <p:cNvSpPr txBox="1"/>
          <p:nvPr/>
        </p:nvSpPr>
        <p:spPr>
          <a:xfrm>
            <a:off x="433387" y="905768"/>
            <a:ext cx="11582399" cy="718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marR="0" indent="-342900" algn="just">
              <a:lnSpc>
                <a:spcPct val="104000"/>
              </a:lnSpc>
              <a:spcAft>
                <a:spcPts val="81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Neglecting Laboratory Safety is costly. It jeopardizes the lives and health of employees and patients and jeopardizes laboratory reputation, equipment, and facilities. </a:t>
            </a:r>
            <a:endParaRPr lang="en-US" sz="1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757B3-A3DC-BEAF-FD69-0FC29C2D4586}"/>
              </a:ext>
            </a:extLst>
          </p:cNvPr>
          <p:cNvSpPr txBox="1"/>
          <p:nvPr/>
        </p:nvSpPr>
        <p:spPr>
          <a:xfrm>
            <a:off x="1752600" y="1960239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4387A-80C2-9756-59ED-EF557CABF8ED}"/>
              </a:ext>
            </a:extLst>
          </p:cNvPr>
          <p:cNvSpPr txBox="1"/>
          <p:nvPr/>
        </p:nvSpPr>
        <p:spPr>
          <a:xfrm>
            <a:off x="433387" y="2667000"/>
            <a:ext cx="11582399" cy="252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fontAlgn="base">
              <a:lnSpc>
                <a:spcPct val="104000"/>
              </a:lnSpc>
              <a:spcAft>
                <a:spcPts val="19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you are fully aware of your facility’s / building’s evacuation procedures. </a:t>
            </a:r>
            <a:endParaRPr lang="en-US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4000"/>
              </a:lnSpc>
              <a:spcAft>
                <a:spcPts val="63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sure you know where your lab’s safety equipment including First Aid kits, Fire extinguishers, Eye wash stations and safety showers-is located and how to properly use it. </a:t>
            </a:r>
            <a:endParaRPr lang="en-US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4000"/>
              </a:lnSpc>
              <a:spcAft>
                <a:spcPts val="19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emergency phone numbers to use to call for help in case of an emergency. </a:t>
            </a:r>
            <a:endParaRPr lang="en-US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4000"/>
              </a:lnSpc>
              <a:spcAft>
                <a:spcPts val="190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sure you are aware of where your lab’s exits and fire alarms are located. </a:t>
            </a:r>
            <a:endParaRPr lang="en-US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04000"/>
              </a:lnSpc>
              <a:spcAft>
                <a:spcPts val="385"/>
              </a:spcAft>
              <a:buClr>
                <a:srgbClr val="00000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the safety signage's and their meanings. </a:t>
            </a:r>
            <a:endParaRPr lang="en-US" sz="24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228600"/>
            <a:ext cx="3999865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32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990600"/>
            <a:ext cx="10822305" cy="44215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4965" indent="-342265" algn="just">
              <a:spcBef>
                <a:spcPts val="835"/>
              </a:spcBef>
              <a:buSzPct val="107142"/>
              <a:buFont typeface="Arial MT"/>
              <a:buChar char="•"/>
              <a:tabLst>
                <a:tab pos="354965" algn="l"/>
              </a:tabLst>
            </a:pPr>
            <a:r>
              <a:rPr sz="3000" spc="-65" dirty="0">
                <a:latin typeface="Times New Roman"/>
                <a:cs typeface="Times New Roman"/>
              </a:rPr>
              <a:t>To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know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different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safety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rules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laboratory.</a:t>
            </a:r>
            <a:endParaRPr sz="3000" dirty="0">
              <a:latin typeface="Times New Roman"/>
              <a:cs typeface="Times New Roman"/>
            </a:endParaRPr>
          </a:p>
          <a:p>
            <a:pPr marL="354965" indent="-342265" algn="just">
              <a:spcBef>
                <a:spcPts val="1000"/>
              </a:spcBef>
              <a:buSzPct val="107142"/>
              <a:buFont typeface="Arial MT"/>
              <a:buChar char="•"/>
              <a:tabLst>
                <a:tab pos="354965" algn="l"/>
              </a:tabLst>
            </a:pPr>
            <a:r>
              <a:rPr sz="3000" spc="-65" dirty="0">
                <a:latin typeface="Times New Roman"/>
                <a:cs typeface="Times New Roman"/>
              </a:rPr>
              <a:t>To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learn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how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when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use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personal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protective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Equipment.</a:t>
            </a:r>
          </a:p>
          <a:p>
            <a:pPr marL="354965" indent="-342265" algn="just">
              <a:spcBef>
                <a:spcPts val="980"/>
              </a:spcBef>
              <a:buSzPct val="107142"/>
              <a:buFont typeface="Arial MT"/>
              <a:buChar char="•"/>
              <a:tabLst>
                <a:tab pos="354965" algn="l"/>
              </a:tabLst>
            </a:pPr>
            <a:r>
              <a:rPr sz="3000" spc="-65" dirty="0">
                <a:latin typeface="Times New Roman"/>
                <a:cs typeface="Times New Roman"/>
              </a:rPr>
              <a:t>To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always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adhere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safety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rules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while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working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laboratory.</a:t>
            </a:r>
            <a:endParaRPr sz="3000" dirty="0">
              <a:latin typeface="Times New Roman"/>
              <a:cs typeface="Times New Roman"/>
            </a:endParaRPr>
          </a:p>
          <a:p>
            <a:pPr marL="354965" indent="-342265" algn="just">
              <a:spcBef>
                <a:spcPts val="905"/>
              </a:spcBef>
              <a:buSzPct val="107142"/>
              <a:buFont typeface="Arial MT"/>
              <a:buChar char="•"/>
              <a:tabLst>
                <a:tab pos="354965" algn="l"/>
              </a:tabLst>
            </a:pPr>
            <a:r>
              <a:rPr sz="3000" spc="-65" dirty="0">
                <a:latin typeface="Times New Roman"/>
                <a:cs typeface="Times New Roman"/>
              </a:rPr>
              <a:t>To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start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practicing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segregation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hospital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care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waste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from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their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facilities.</a:t>
            </a:r>
            <a:endParaRPr sz="30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1800"/>
              </a:lnSpc>
              <a:spcBef>
                <a:spcPts val="865"/>
              </a:spcBef>
              <a:buSzPct val="107142"/>
              <a:buFont typeface="Arial MT"/>
              <a:buChar char="•"/>
              <a:tabLst>
                <a:tab pos="355600" algn="l"/>
                <a:tab pos="911225" algn="l"/>
                <a:tab pos="1709420" algn="l"/>
                <a:tab pos="3317240" algn="l"/>
                <a:tab pos="4312285" algn="l"/>
                <a:tab pos="6868159" algn="l"/>
                <a:tab pos="7960995" algn="l"/>
                <a:tab pos="9311640" algn="l"/>
                <a:tab pos="9853295" algn="l"/>
                <a:tab pos="10513060" algn="l"/>
              </a:tabLst>
            </a:pPr>
            <a:r>
              <a:rPr sz="3000" spc="-25" dirty="0">
                <a:latin typeface="Times New Roman"/>
                <a:cs typeface="Times New Roman"/>
              </a:rPr>
              <a:t>To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start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practicing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waste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decontamination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before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disposal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by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use</a:t>
            </a:r>
            <a:r>
              <a:rPr lang="en-US" sz="3000" spc="-2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of </a:t>
            </a:r>
            <a:r>
              <a:rPr sz="3000" spc="-10" dirty="0">
                <a:latin typeface="Times New Roman"/>
                <a:cs typeface="Times New Roman"/>
              </a:rPr>
              <a:t>autoclave.</a:t>
            </a:r>
            <a:endParaRPr sz="3000" dirty="0">
              <a:latin typeface="Times New Roman"/>
              <a:cs typeface="Times New Roman"/>
            </a:endParaRPr>
          </a:p>
          <a:p>
            <a:pPr marL="354965" indent="-342265" algn="just">
              <a:spcBef>
                <a:spcPts val="900"/>
              </a:spcBef>
              <a:buSzPct val="107142"/>
              <a:buFont typeface="Arial MT"/>
              <a:buChar char="•"/>
              <a:tabLst>
                <a:tab pos="354965" algn="l"/>
              </a:tabLst>
            </a:pPr>
            <a:r>
              <a:rPr sz="3000" spc="-65" dirty="0">
                <a:latin typeface="Times New Roman"/>
                <a:cs typeface="Times New Roman"/>
              </a:rPr>
              <a:t>To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know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what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do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case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accident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or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emergency.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" y="27916"/>
            <a:ext cx="11658600" cy="82490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635">
              <a:lnSpc>
                <a:spcPts val="3290"/>
              </a:lnSpc>
              <a:spcBef>
                <a:spcPts val="95"/>
              </a:spcBef>
            </a:pP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Autoclave</a:t>
            </a:r>
            <a:r>
              <a:rPr lang="en-US" sz="2400" b="1" cap="none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rovided</a:t>
            </a:r>
            <a:r>
              <a:rPr lang="en-US" sz="2400" b="1" cap="none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400" b="1" cap="none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b="1" cap="none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anagement</a:t>
            </a:r>
            <a:r>
              <a:rPr lang="en-US" sz="2400" b="1" cap="none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b="1" cap="none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b="1" cap="none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f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b="1" cap="none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n-US" sz="2400" b="1" cap="none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Decontamination</a:t>
            </a:r>
            <a:r>
              <a:rPr lang="en-US" sz="2400" b="1" cap="none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b="1" cap="none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ospital</a:t>
            </a:r>
            <a:r>
              <a:rPr lang="en-US" sz="2400" b="1" cap="none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2400" b="1" cap="none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n-US" sz="2400" b="1" cap="none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400" b="1" cap="none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disposal</a:t>
            </a:r>
            <a:endParaRPr lang="en-US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10591800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52400"/>
            <a:ext cx="8651875" cy="456663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Indiscriminate</a:t>
            </a:r>
            <a:r>
              <a:rPr lang="en-US" sz="3200" b="1" cap="none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disposal</a:t>
            </a:r>
            <a:r>
              <a:rPr lang="en-US" sz="3200" b="1" cap="none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b="1" cap="none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ospital</a:t>
            </a:r>
            <a:r>
              <a:rPr lang="en-US" sz="3200" b="1" cap="none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200" b="1" cap="none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endParaRPr lang="en-US" sz="3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050" y="642400"/>
            <a:ext cx="8058150" cy="54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11963400" cy="372666"/>
          </a:xfrm>
          <a:prstGeom prst="rect">
            <a:avLst/>
          </a:prstGeom>
        </p:spPr>
        <p:txBody>
          <a:bodyPr vert="horz" wrap="square" lIns="0" tIns="36830" rIns="0" bIns="0" rtlCol="0" anchor="t">
            <a:spAutoFit/>
          </a:bodyPr>
          <a:lstStyle/>
          <a:p>
            <a:pPr marL="3789679" marR="5080" indent="-3777615">
              <a:lnSpc>
                <a:spcPts val="2760"/>
              </a:lnSpc>
              <a:spcBef>
                <a:spcPts val="290"/>
              </a:spcBef>
            </a:pPr>
            <a:r>
              <a:rPr lang="en-US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200" b="1" cap="none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coding</a:t>
            </a:r>
            <a:r>
              <a:rPr lang="en-US" sz="2200" b="1" cap="none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r>
              <a:rPr lang="en-US" sz="2200" b="1" cap="none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200" b="1" cap="none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  <a:r>
              <a:rPr lang="en-US" sz="2200" b="1" cap="none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egregation</a:t>
            </a:r>
            <a:r>
              <a:rPr lang="en-US" sz="2200" b="1" cap="none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200" b="1" cap="none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econdary</a:t>
            </a:r>
            <a:r>
              <a:rPr lang="en-US" sz="2200" b="1" cap="none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200" b="1" cap="none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Tertiary</a:t>
            </a:r>
            <a:r>
              <a:rPr lang="en-US" sz="2200" b="1" cap="none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F</a:t>
            </a:r>
            <a:r>
              <a:rPr lang="en-US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acilities</a:t>
            </a:r>
            <a:r>
              <a:rPr lang="en-US" sz="2200" b="1" cap="none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200" b="1" cap="none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Nigeria</a:t>
            </a:r>
            <a:endParaRPr lang="en-US" sz="2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685800"/>
            <a:ext cx="10134600" cy="563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1459" y="162304"/>
            <a:ext cx="9193530" cy="39998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Locally</a:t>
            </a:r>
            <a:r>
              <a:rPr lang="en-US" sz="2800" b="1" cap="none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US" sz="2800" b="1" cap="none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Incinerator</a:t>
            </a:r>
            <a:r>
              <a:rPr lang="en-US" sz="2800" b="1" cap="none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 b="1" cap="none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burning</a:t>
            </a:r>
            <a:r>
              <a:rPr lang="en-US" sz="2800" b="1" cap="none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ospital</a:t>
            </a:r>
            <a:r>
              <a:rPr lang="en-US" sz="2800" b="1" cap="none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800" b="1" cap="none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wastes</a:t>
            </a:r>
            <a:endParaRPr lang="en-US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5805" y="762000"/>
            <a:ext cx="8200390" cy="4934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10058400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en-US" sz="3600" b="1" cap="none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3600" b="1" cap="none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600" b="1" cap="none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Incinerator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800100"/>
            <a:ext cx="8839200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152400"/>
            <a:ext cx="5029200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n-US" sz="3600" b="1" cap="none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0" y="838200"/>
            <a:ext cx="8458199" cy="5508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400" y="152400"/>
            <a:ext cx="4343400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6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1" y="762000"/>
            <a:ext cx="9753600" cy="563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971501" cy="4006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4364355">
              <a:spcBef>
                <a:spcPts val="100"/>
              </a:spcBef>
            </a:pPr>
            <a:r>
              <a:rPr lang="en-US" sz="2800" b="1" cap="none" spc="-1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28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272" y="581597"/>
            <a:ext cx="10625455" cy="55201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spcBef>
                <a:spcPts val="105"/>
              </a:spcBef>
              <a:buClr>
                <a:srgbClr val="000000"/>
              </a:buClr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https://www.lebiond</a:t>
            </a:r>
            <a:r>
              <a:rPr sz="26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in&gt;blog&gt;imp.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11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Jan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2019.</a:t>
            </a:r>
            <a:endParaRPr sz="26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250"/>
              </a:spcBef>
              <a:buClr>
                <a:srgbClr val="000000"/>
              </a:buClr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https://enwik.ibooks</a:t>
            </a:r>
            <a:r>
              <a:rPr sz="2600" spc="-1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org&gt;wiki&gt;int.</a:t>
            </a:r>
            <a:endParaRPr sz="26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265"/>
              </a:spcBef>
              <a:buClr>
                <a:srgbClr val="000000"/>
              </a:buClr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https://ehs.stonybrook</a:t>
            </a:r>
            <a:r>
              <a:rPr sz="2600" spc="-1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edu&gt;programs.</a:t>
            </a:r>
            <a:endParaRPr sz="26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250"/>
              </a:spcBef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Times New Roman"/>
                <a:cs typeface="Times New Roman"/>
              </a:rPr>
              <a:t>https:/</a:t>
            </a:r>
            <a:r>
              <a:rPr sz="2600" spc="-10" dirty="0">
                <a:latin typeface="Times New Roman"/>
                <a:cs typeface="Times New Roman"/>
                <a:hlinkClick r:id="rId4"/>
              </a:rPr>
              <a:t>/www.elitechgroup.com&gt;n</a:t>
            </a:r>
            <a:r>
              <a:rPr sz="2600" spc="-10" dirty="0">
                <a:latin typeface="Times New Roman"/>
                <a:cs typeface="Times New Roman"/>
              </a:rPr>
              <a:t>ews.L</a:t>
            </a:r>
            <a:endParaRPr sz="26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254"/>
              </a:spcBef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Lab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Safety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Guide-</a:t>
            </a:r>
            <a:r>
              <a:rPr sz="2600" dirty="0">
                <a:latin typeface="Times New Roman"/>
                <a:cs typeface="Times New Roman"/>
              </a:rPr>
              <a:t>SUNY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Stony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Book.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Environmental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Health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Safety.</a:t>
            </a:r>
            <a:endParaRPr sz="2600" dirty="0">
              <a:latin typeface="Times New Roman"/>
              <a:cs typeface="Times New Roman"/>
            </a:endParaRPr>
          </a:p>
          <a:p>
            <a:pPr marL="241300" marR="130175" indent="-228600">
              <a:lnSpc>
                <a:spcPts val="2990"/>
              </a:lnSpc>
              <a:spcBef>
                <a:spcPts val="470"/>
              </a:spcBef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Times New Roman"/>
                <a:cs typeface="Times New Roman"/>
              </a:rPr>
              <a:t>https:/</a:t>
            </a:r>
            <a:r>
              <a:rPr sz="2600" spc="-10" dirty="0">
                <a:latin typeface="Times New Roman"/>
                <a:cs typeface="Times New Roman"/>
                <a:hlinkClick r:id="rId5"/>
              </a:rPr>
              <a:t>/www.google.com/url?sa=web&amp;source=web&amp;rct=j&amp;url=https://www</a:t>
            </a:r>
            <a:r>
              <a:rPr sz="2600" spc="-10" dirty="0">
                <a:latin typeface="Times New Roman"/>
                <a:cs typeface="Times New Roman"/>
              </a:rPr>
              <a:t>’l abmanage</a:t>
            </a:r>
            <a:endParaRPr sz="26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175"/>
              </a:spcBef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spc="-25" dirty="0">
                <a:latin typeface="Times New Roman"/>
                <a:cs typeface="Times New Roman"/>
              </a:rPr>
              <a:t>r.com/lab-</a:t>
            </a:r>
            <a:r>
              <a:rPr sz="2600" spc="-10" dirty="0">
                <a:latin typeface="Times New Roman"/>
                <a:cs typeface="Times New Roman"/>
              </a:rPr>
              <a:t>health-</a:t>
            </a:r>
            <a:r>
              <a:rPr sz="2600" dirty="0">
                <a:latin typeface="Times New Roman"/>
                <a:cs typeface="Times New Roman"/>
              </a:rPr>
              <a:t>and-</a:t>
            </a:r>
            <a:r>
              <a:rPr sz="2600" spc="-10" dirty="0">
                <a:latin typeface="Times New Roman"/>
                <a:cs typeface="Times New Roman"/>
              </a:rPr>
              <a:t>safety/science-laboratory-safety-rules.</a:t>
            </a:r>
            <a:endParaRPr sz="26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265"/>
              </a:spcBef>
              <a:buClr>
                <a:srgbClr val="000000"/>
              </a:buClr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www.labmanager.com/lab</a:t>
            </a:r>
            <a:r>
              <a:rPr sz="2600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health.</a:t>
            </a:r>
            <a:endParaRPr sz="26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990"/>
              </a:lnSpc>
              <a:spcBef>
                <a:spcPts val="459"/>
              </a:spcBef>
              <a:buClr>
                <a:srgbClr val="000000"/>
              </a:buClr>
              <a:buSzPct val="115384"/>
              <a:buFont typeface="Arial MT"/>
              <a:buChar char="•"/>
              <a:tabLst>
                <a:tab pos="241300" algn="l"/>
                <a:tab pos="2455545" algn="l"/>
                <a:tab pos="5002530" algn="l"/>
                <a:tab pos="5840730" algn="l"/>
                <a:tab pos="7339330" algn="l"/>
                <a:tab pos="8653145" algn="l"/>
                <a:tab pos="9051925" algn="l"/>
              </a:tabLst>
            </a:pPr>
            <a:r>
              <a:rPr sz="2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https://ors.d.nih</a:t>
            </a:r>
            <a:r>
              <a:rPr sz="26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gov&gt;safety&gt;pages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(Safe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laboratory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practices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Times New Roman"/>
                <a:cs typeface="Times New Roman"/>
              </a:rPr>
              <a:t>&amp;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procedures- </a:t>
            </a:r>
            <a:r>
              <a:rPr sz="2600" dirty="0">
                <a:latin typeface="Times New Roman"/>
                <a:cs typeface="Times New Roman"/>
              </a:rPr>
              <a:t>ORS,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NIH.</a:t>
            </a:r>
            <a:endParaRPr sz="2600" dirty="0">
              <a:latin typeface="Times New Roman"/>
              <a:cs typeface="Times New Roman"/>
            </a:endParaRPr>
          </a:p>
          <a:p>
            <a:pPr marL="241300" marR="74930" indent="-228600">
              <a:lnSpc>
                <a:spcPts val="2990"/>
              </a:lnSpc>
              <a:spcBef>
                <a:spcPts val="395"/>
              </a:spcBef>
              <a:buSzPct val="115384"/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Times New Roman"/>
                <a:cs typeface="Times New Roman"/>
              </a:rPr>
              <a:t>https://lmglabmanager.s3.amazonaws.com/assets/articleNo/5727/almg/48879/ labsafetyrules1800x900-m.webp.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7153" y="119459"/>
            <a:ext cx="7188834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200" b="1" cap="none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aboratory</a:t>
            </a:r>
            <a:r>
              <a:rPr lang="en-US" sz="3200" b="1" cap="none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ealth</a:t>
            </a:r>
            <a:r>
              <a:rPr lang="en-US" sz="3200" b="1" cap="none" spc="-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cap="none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594361" y="2679828"/>
            <a:ext cx="411480" cy="2484755"/>
            <a:chOff x="929639" y="2679826"/>
            <a:chExt cx="411480" cy="24847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639" y="2679826"/>
              <a:ext cx="411479" cy="4968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639" y="3176650"/>
              <a:ext cx="411479" cy="496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639" y="3673728"/>
              <a:ext cx="411479" cy="496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639" y="4170552"/>
              <a:ext cx="411479" cy="496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639" y="4667376"/>
              <a:ext cx="411479" cy="49682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88340" y="631094"/>
            <a:ext cx="11046460" cy="55879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4965" indent="-342265">
              <a:spcBef>
                <a:spcPts val="500"/>
              </a:spcBef>
              <a:buSzPct val="107142"/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Performing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testing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potential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health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hazard.</a:t>
            </a:r>
            <a:endParaRPr sz="2800" dirty="0">
              <a:latin typeface="Times New Roman"/>
              <a:cs typeface="Times New Roman"/>
            </a:endParaRPr>
          </a:p>
          <a:p>
            <a:pPr marL="355600" marR="50800" indent="-342900">
              <a:lnSpc>
                <a:spcPct val="102099"/>
              </a:lnSpc>
              <a:spcBef>
                <a:spcPts val="565"/>
              </a:spcBef>
              <a:buSzPct val="107142"/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Infectious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materials,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hazardous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chemicals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reagents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conduct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testing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265">
              <a:spcBef>
                <a:spcPts val="580"/>
              </a:spcBef>
              <a:buSzPct val="107142"/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Safety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Involves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Taking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Precautions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To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Protect:</a:t>
            </a:r>
            <a:endParaRPr sz="2800" dirty="0">
              <a:latin typeface="Times New Roman"/>
              <a:cs typeface="Times New Roman"/>
            </a:endParaRPr>
          </a:p>
          <a:p>
            <a:pPr marL="927100" indent="-457200" algn="just">
              <a:spcBef>
                <a:spcPts val="2260"/>
              </a:spcBef>
              <a:buFont typeface="Wingdings" panose="05000000000000000000" pitchFamily="2" charset="2"/>
              <a:buChar char="Ø"/>
            </a:pPr>
            <a:r>
              <a:rPr lang="en-US" sz="2800" spc="-10" dirty="0">
                <a:latin typeface="Times New Roman"/>
                <a:cs typeface="Times New Roman"/>
              </a:rPr>
              <a:t>Yourself. </a:t>
            </a:r>
          </a:p>
          <a:p>
            <a:pPr marL="927100" indent="-457200" algn="just">
              <a:spcBef>
                <a:spcPts val="2260"/>
              </a:spcBef>
              <a:buFont typeface="Wingdings" panose="05000000000000000000" pitchFamily="2" charset="2"/>
              <a:buChar char="Ø"/>
            </a:pPr>
            <a:r>
              <a:rPr lang="en-US" sz="2800" spc="-10" dirty="0">
                <a:latin typeface="Times New Roman"/>
                <a:cs typeface="Times New Roman"/>
              </a:rPr>
              <a:t> Other people-your colleagues, other hospital staff and clients. </a:t>
            </a:r>
          </a:p>
          <a:p>
            <a:pPr marL="927100" indent="-457200" algn="just">
              <a:spcBef>
                <a:spcPts val="2260"/>
              </a:spcBef>
              <a:buFont typeface="Wingdings" panose="05000000000000000000" pitchFamily="2" charset="2"/>
              <a:buChar char="Ø"/>
            </a:pPr>
            <a:r>
              <a:rPr lang="en-US" sz="2800" spc="-10" dirty="0">
                <a:latin typeface="Times New Roman"/>
                <a:cs typeface="Times New Roman"/>
              </a:rPr>
              <a:t> Equipment &amp; supplies. </a:t>
            </a:r>
          </a:p>
          <a:p>
            <a:pPr marL="927100" indent="-457200" algn="just">
              <a:spcBef>
                <a:spcPts val="2260"/>
              </a:spcBef>
              <a:buFont typeface="Wingdings" panose="05000000000000000000" pitchFamily="2" charset="2"/>
              <a:buChar char="Ø"/>
            </a:pPr>
            <a:r>
              <a:rPr lang="en-US" sz="2800" spc="-10" dirty="0">
                <a:latin typeface="Times New Roman"/>
                <a:cs typeface="Times New Roman"/>
              </a:rPr>
              <a:t> The community. </a:t>
            </a:r>
          </a:p>
          <a:p>
            <a:pPr marL="927100" indent="-457200" algn="just">
              <a:spcBef>
                <a:spcPts val="2260"/>
              </a:spcBef>
              <a:buFont typeface="Wingdings" panose="05000000000000000000" pitchFamily="2" charset="2"/>
              <a:buChar char="Ø"/>
            </a:pPr>
            <a:r>
              <a:rPr lang="en-US" sz="2800" spc="-10" dirty="0">
                <a:latin typeface="Times New Roman"/>
                <a:cs typeface="Times New Roman"/>
              </a:rPr>
              <a:t> Environment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838200"/>
            <a:ext cx="8743019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n-US" sz="4000" b="1" cap="none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n-US" sz="4000" b="1" cap="none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&amp;</a:t>
            </a:r>
            <a:r>
              <a:rPr lang="en-US" sz="4000" b="1" cap="none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838200" y="2015389"/>
            <a:ext cx="10820400" cy="293670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and safety is intended to bring about condition free from risk of injury or threat to our health and well-being. </a:t>
            </a: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objective is not a natural state of a natural state of affairs. </a:t>
            </a: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laboratory is always considered as a relevant and essential part so far as the teaching of science and computer is concerned” </a:t>
            </a:r>
          </a:p>
          <a:p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school has laboratories where students can perform researches, experiments or even learn new things with the help of internet facility• 11 </a:t>
            </a:r>
            <a:r>
              <a:rPr lang="en-US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</a:t>
            </a:r>
            <a:r>
              <a:rPr 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2019.Https;//www.Lebiond in&gt;blog&gt;imp.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8690102" cy="4560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r>
              <a:rPr lang="en-US" sz="3200" b="1" cap="none" spc="-9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n-US" sz="3200" b="1" cap="none" spc="-9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en-US" sz="3200" b="1" cap="none" spc="-9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3200" b="1" cap="none" spc="-95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-1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672" y="914400"/>
            <a:ext cx="10828655" cy="43396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just">
              <a:buSzPct val="115384"/>
              <a:buFont typeface="Arial MT"/>
              <a:buChar char="•"/>
              <a:tabLst>
                <a:tab pos="356235" algn="l"/>
              </a:tabLst>
            </a:pPr>
            <a:r>
              <a:rPr sz="2600" b="1" dirty="0">
                <a:latin typeface="Times New Roman"/>
                <a:cs typeface="Times New Roman"/>
              </a:rPr>
              <a:t>Tip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1: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ED0000"/>
                </a:solidFill>
                <a:latin typeface="Times New Roman"/>
                <a:cs typeface="Times New Roman"/>
              </a:rPr>
              <a:t>Ask</a:t>
            </a:r>
            <a:r>
              <a:rPr sz="2600" b="1" spc="-30" dirty="0">
                <a:solidFill>
                  <a:srgbClr val="ED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ED0000"/>
                </a:solidFill>
                <a:latin typeface="Times New Roman"/>
                <a:cs typeface="Times New Roman"/>
              </a:rPr>
              <a:t>yourself,</a:t>
            </a:r>
            <a:r>
              <a:rPr sz="2600" b="1" spc="-35" dirty="0">
                <a:solidFill>
                  <a:srgbClr val="ED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D0000"/>
                </a:solidFill>
                <a:latin typeface="Times New Roman"/>
                <a:cs typeface="Times New Roman"/>
              </a:rPr>
              <a:t>“</a:t>
            </a:r>
            <a:r>
              <a:rPr sz="2600" b="1" dirty="0">
                <a:solidFill>
                  <a:srgbClr val="ED0000"/>
                </a:solidFill>
                <a:latin typeface="Times New Roman"/>
                <a:cs typeface="Times New Roman"/>
              </a:rPr>
              <a:t>What</a:t>
            </a:r>
            <a:r>
              <a:rPr sz="2600" b="1" spc="-40" dirty="0">
                <a:solidFill>
                  <a:srgbClr val="ED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ED0000"/>
                </a:solidFill>
                <a:latin typeface="Times New Roman"/>
                <a:cs typeface="Times New Roman"/>
              </a:rPr>
              <a:t>am</a:t>
            </a:r>
            <a:r>
              <a:rPr sz="2600" b="1" spc="-15" dirty="0">
                <a:solidFill>
                  <a:srgbClr val="ED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ED0000"/>
                </a:solidFill>
                <a:latin typeface="Times New Roman"/>
                <a:cs typeface="Times New Roman"/>
              </a:rPr>
              <a:t>I</a:t>
            </a:r>
            <a:r>
              <a:rPr sz="2600" b="1" spc="-50" dirty="0">
                <a:solidFill>
                  <a:srgbClr val="ED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ED0000"/>
                </a:solidFill>
                <a:latin typeface="Times New Roman"/>
                <a:cs typeface="Times New Roman"/>
              </a:rPr>
              <a:t>working</a:t>
            </a:r>
            <a:r>
              <a:rPr sz="2600" b="1" spc="-30" dirty="0">
                <a:solidFill>
                  <a:srgbClr val="ED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ED0000"/>
                </a:solidFill>
                <a:latin typeface="Times New Roman"/>
                <a:cs typeface="Times New Roman"/>
              </a:rPr>
              <a:t>with?</a:t>
            </a:r>
            <a:r>
              <a:rPr sz="2600" b="1" spc="-65" dirty="0">
                <a:solidFill>
                  <a:srgbClr val="ED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ED0000"/>
                </a:solidFill>
                <a:latin typeface="Times New Roman"/>
                <a:cs typeface="Times New Roman"/>
              </a:rPr>
              <a:t>What</a:t>
            </a:r>
            <a:r>
              <a:rPr sz="2600" b="1" spc="-30" dirty="0">
                <a:solidFill>
                  <a:srgbClr val="ED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ED0000"/>
                </a:solidFill>
                <a:latin typeface="Times New Roman"/>
                <a:cs typeface="Times New Roman"/>
              </a:rPr>
              <a:t>are</a:t>
            </a:r>
            <a:r>
              <a:rPr sz="2600" b="1" spc="-25" dirty="0">
                <a:solidFill>
                  <a:srgbClr val="ED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ED0000"/>
                </a:solidFill>
                <a:latin typeface="Times New Roman"/>
                <a:cs typeface="Times New Roman"/>
              </a:rPr>
              <a:t>the</a:t>
            </a:r>
            <a:r>
              <a:rPr sz="2600" b="1" spc="-20" dirty="0">
                <a:solidFill>
                  <a:srgbClr val="ED000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ED0000"/>
                </a:solidFill>
                <a:latin typeface="Times New Roman"/>
                <a:cs typeface="Times New Roman"/>
              </a:rPr>
              <a:t>hazards?”</a:t>
            </a:r>
            <a:endParaRPr lang="en-US" sz="2600" b="1" spc="-10" dirty="0">
              <a:solidFill>
                <a:srgbClr val="ED0000"/>
              </a:solidFill>
              <a:latin typeface="Times New Roman"/>
              <a:cs typeface="Times New Roman"/>
            </a:endParaRPr>
          </a:p>
          <a:p>
            <a:pPr algn="just">
              <a:buSzPct val="115384"/>
              <a:tabLst>
                <a:tab pos="356235" algn="l"/>
              </a:tabLst>
            </a:pPr>
            <a:endParaRPr sz="2600" dirty="0">
              <a:latin typeface="Times New Roman"/>
              <a:cs typeface="Times New Roman"/>
            </a:endParaRPr>
          </a:p>
          <a:p>
            <a:pPr marR="5080" algn="just">
              <a:buSzPct val="115384"/>
              <a:buFont typeface="Arial MT"/>
              <a:buChar char="•"/>
              <a:tabLst>
                <a:tab pos="355600" algn="l"/>
              </a:tabLst>
            </a:pPr>
            <a:r>
              <a:rPr sz="2600" b="1" dirty="0">
                <a:latin typeface="Times New Roman"/>
                <a:cs typeface="Times New Roman"/>
              </a:rPr>
              <a:t>Common</a:t>
            </a:r>
            <a:r>
              <a:rPr sz="2600" b="1" spc="425" dirty="0">
                <a:latin typeface="Times New Roman"/>
                <a:cs typeface="Times New Roman"/>
              </a:rPr>
              <a:t>  </a:t>
            </a:r>
            <a:r>
              <a:rPr sz="2600" b="1" dirty="0">
                <a:latin typeface="Times New Roman"/>
                <a:cs typeface="Times New Roman"/>
              </a:rPr>
              <a:t>hazards</a:t>
            </a:r>
            <a:r>
              <a:rPr sz="2600" b="1" spc="420" dirty="0">
                <a:latin typeface="Times New Roman"/>
                <a:cs typeface="Times New Roman"/>
              </a:rPr>
              <a:t>  </a:t>
            </a:r>
            <a:r>
              <a:rPr sz="2600" b="1" dirty="0">
                <a:latin typeface="Times New Roman"/>
                <a:cs typeface="Times New Roman"/>
              </a:rPr>
              <a:t>in</a:t>
            </a:r>
            <a:r>
              <a:rPr sz="2600" b="1" spc="425" dirty="0">
                <a:latin typeface="Times New Roman"/>
                <a:cs typeface="Times New Roman"/>
              </a:rPr>
              <a:t>  </a:t>
            </a:r>
            <a:r>
              <a:rPr sz="2600" b="1" dirty="0">
                <a:latin typeface="Times New Roman"/>
                <a:cs typeface="Times New Roman"/>
              </a:rPr>
              <a:t>the</a:t>
            </a:r>
            <a:r>
              <a:rPr sz="2600" b="1" spc="434" dirty="0">
                <a:latin typeface="Times New Roman"/>
                <a:cs typeface="Times New Roman"/>
              </a:rPr>
              <a:t>  </a:t>
            </a:r>
            <a:r>
              <a:rPr sz="2600" b="1" dirty="0">
                <a:latin typeface="Times New Roman"/>
                <a:cs typeface="Times New Roman"/>
              </a:rPr>
              <a:t>laboratory</a:t>
            </a:r>
            <a:r>
              <a:rPr sz="2600" b="1" spc="425" dirty="0">
                <a:latin typeface="Times New Roman"/>
                <a:cs typeface="Times New Roman"/>
              </a:rPr>
              <a:t>  </a:t>
            </a:r>
            <a:r>
              <a:rPr sz="2600" b="1" dirty="0">
                <a:latin typeface="Times New Roman"/>
                <a:cs typeface="Times New Roman"/>
              </a:rPr>
              <a:t>include;</a:t>
            </a:r>
            <a:r>
              <a:rPr sz="2600" b="1" spc="4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Animal,</a:t>
            </a:r>
            <a:r>
              <a:rPr sz="2800" spc="41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Biological, </a:t>
            </a:r>
            <a:r>
              <a:rPr sz="2800" dirty="0">
                <a:latin typeface="Times New Roman"/>
                <a:cs typeface="Times New Roman"/>
              </a:rPr>
              <a:t>Chemical,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Physical,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Radiological.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If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there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accident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emergency </a:t>
            </a:r>
            <a:r>
              <a:rPr sz="2800" dirty="0">
                <a:latin typeface="Times New Roman"/>
                <a:cs typeface="Times New Roman"/>
              </a:rPr>
              <a:t>situation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involving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these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hazards:</a:t>
            </a:r>
            <a:endParaRPr lang="en-US" sz="2800" spc="-10" dirty="0">
              <a:latin typeface="Times New Roman"/>
              <a:cs typeface="Times New Roman"/>
            </a:endParaRPr>
          </a:p>
          <a:p>
            <a:pPr marR="5080" algn="just">
              <a:buSzPct val="115384"/>
              <a:tabLst>
                <a:tab pos="355600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R="6985" algn="just">
              <a:buSzPct val="107142"/>
              <a:buFont typeface="Arial MT"/>
              <a:buChar char="•"/>
              <a:tabLst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(1)</a:t>
            </a:r>
            <a:r>
              <a:rPr sz="2800" b="1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Seek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immediate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assistance</a:t>
            </a:r>
            <a:r>
              <a:rPr sz="2800" spc="4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if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you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splashed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any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5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these </a:t>
            </a:r>
            <a:r>
              <a:rPr sz="2800" dirty="0">
                <a:latin typeface="Times New Roman"/>
                <a:cs typeface="Times New Roman"/>
              </a:rPr>
              <a:t>materials,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</a:t>
            </a:r>
            <a:r>
              <a:rPr sz="2800" spc="5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running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water</a:t>
            </a:r>
            <a:r>
              <a:rPr sz="2800" spc="5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</a:t>
            </a:r>
            <a:r>
              <a:rPr sz="2800" spc="5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eye</a:t>
            </a:r>
            <a:r>
              <a:rPr sz="2800" spc="5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wash</a:t>
            </a:r>
            <a:r>
              <a:rPr sz="2800" spc="5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station</a:t>
            </a:r>
            <a:r>
              <a:rPr sz="2800" spc="5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5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emergency </a:t>
            </a:r>
            <a:r>
              <a:rPr sz="2800" dirty="0">
                <a:latin typeface="Times New Roman"/>
                <a:cs typeface="Times New Roman"/>
              </a:rPr>
              <a:t>shower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least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15minutes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until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emergency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assistance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arrives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provides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you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different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instructions.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-43180"/>
            <a:ext cx="10627996" cy="4006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</a:t>
            </a:r>
            <a:r>
              <a:rPr lang="en-US" sz="2800" b="1" cap="none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n-US" sz="2800" b="1" cap="none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en-US" sz="2800" b="1" cap="none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="1" cap="none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en-US" sz="2800" b="1" cap="none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Contd</a:t>
            </a:r>
            <a:endParaRPr lang="en-US" sz="2800" b="1" cap="none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4361" y="1053338"/>
            <a:ext cx="411479" cy="496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4361" y="1891919"/>
            <a:ext cx="411479" cy="496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4361" y="2730119"/>
            <a:ext cx="411479" cy="496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8341" y="469215"/>
            <a:ext cx="10854055" cy="591956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469900" indent="-228600">
              <a:spcBef>
                <a:spcPts val="980"/>
              </a:spcBef>
              <a:buSzPct val="115384"/>
              <a:buFont typeface="Arial MT"/>
              <a:buChar char="•"/>
              <a:tabLst>
                <a:tab pos="469900" algn="l"/>
              </a:tabLst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  <a:r>
              <a:rPr sz="2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sz="2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0" marR="31750" indent="-457200" algn="just">
              <a:lnSpc>
                <a:spcPts val="2990"/>
              </a:lnSpc>
              <a:spcBef>
                <a:spcPts val="930"/>
              </a:spcBef>
              <a:buFont typeface="Wingdings" panose="05000000000000000000" pitchFamily="2" charset="2"/>
              <a:buChar char="v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sz="2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0" marR="290830" indent="-457200" algn="just">
              <a:lnSpc>
                <a:spcPts val="2990"/>
              </a:lnSpc>
              <a:spcBef>
                <a:spcPts val="625"/>
              </a:spcBef>
              <a:buFont typeface="Wingdings" panose="05000000000000000000" pitchFamily="2" charset="2"/>
              <a:buChar char="v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0" indent="-457200" algn="just">
              <a:spcBef>
                <a:spcPts val="409"/>
              </a:spcBef>
              <a:buFont typeface="Wingdings" panose="05000000000000000000" pitchFamily="2" charset="2"/>
              <a:buChar char="v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written,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</a:t>
            </a:r>
            <a:r>
              <a:rPr sz="26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</a:t>
            </a:r>
            <a:endParaRPr lang="en-US" sz="26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algn="just">
              <a:spcBef>
                <a:spcPts val="409"/>
              </a:spcBef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228600">
              <a:spcBef>
                <a:spcPts val="250"/>
              </a:spcBef>
              <a:buSzPct val="115384"/>
              <a:buFont typeface="Arial MT"/>
              <a:buChar char="•"/>
              <a:tabLst>
                <a:tab pos="469900" algn="l"/>
              </a:tabLst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assistance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sz="2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sz="2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1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649095"/>
            <a:r>
              <a:rPr sz="3200" b="1" dirty="0">
                <a:solidFill>
                  <a:srgbClr val="C0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Safe</a:t>
            </a:r>
            <a:r>
              <a:rPr sz="3200" b="1" spc="-70" dirty="0">
                <a:solidFill>
                  <a:srgbClr val="C0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Laboratory</a:t>
            </a:r>
            <a:r>
              <a:rPr sz="3200" b="1" spc="-65" dirty="0">
                <a:solidFill>
                  <a:srgbClr val="C0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Practices</a:t>
            </a:r>
            <a:r>
              <a:rPr sz="3200" b="1" spc="-45" dirty="0">
                <a:solidFill>
                  <a:srgbClr val="C0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3200" b="1" spc="-70" dirty="0">
                <a:solidFill>
                  <a:srgbClr val="C0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Procedures</a:t>
            </a:r>
            <a:r>
              <a:rPr sz="3200" b="1" spc="-65" dirty="0">
                <a:solidFill>
                  <a:srgbClr val="C0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spc="-10" dirty="0" err="1">
                <a:solidFill>
                  <a:srgbClr val="C0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Contd</a:t>
            </a:r>
            <a:endParaRPr sz="32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469265" indent="-456565">
              <a:spcBef>
                <a:spcPts val="455"/>
              </a:spcBef>
              <a:buSzPct val="123076"/>
              <a:buFont typeface="Arial MT"/>
              <a:buChar char="•"/>
              <a:tabLst>
                <a:tab pos="469265" algn="l"/>
              </a:tabLst>
            </a:pPr>
            <a:r>
              <a:rPr sz="2600" b="1" dirty="0">
                <a:latin typeface="Times New Roman"/>
                <a:cs typeface="Times New Roman"/>
              </a:rPr>
              <a:t>Tip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3: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B050"/>
                </a:solidFill>
                <a:latin typeface="Times New Roman"/>
                <a:cs typeface="Times New Roman"/>
              </a:rPr>
              <a:t>Prevent</a:t>
            </a:r>
            <a:r>
              <a:rPr sz="2600" b="1" spc="-5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B050"/>
                </a:solidFill>
                <a:latin typeface="Times New Roman"/>
                <a:cs typeface="Times New Roman"/>
              </a:rPr>
              <a:t>Potential</a:t>
            </a:r>
            <a:r>
              <a:rPr sz="2600" b="1" spc="-5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Exposure</a:t>
            </a:r>
            <a:r>
              <a:rPr sz="2600" spc="-10" dirty="0">
                <a:solidFill>
                  <a:srgbClr val="00B050"/>
                </a:solidFill>
                <a:latin typeface="Times New Roman"/>
                <a:cs typeface="Times New Roman"/>
              </a:rPr>
              <a:t>:</a:t>
            </a:r>
            <a:endParaRPr sz="260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360045" marR="5080" indent="-347980" algn="just">
              <a:lnSpc>
                <a:spcPts val="2990"/>
              </a:lnSpc>
              <a:spcBef>
                <a:spcPts val="459"/>
              </a:spcBef>
              <a:buSzPct val="115384"/>
              <a:buFont typeface="Arial MT"/>
              <a:buChar char="•"/>
              <a:tabLst>
                <a:tab pos="360045" algn="l"/>
              </a:tabLst>
            </a:pPr>
            <a:r>
              <a:rPr sz="2600" dirty="0">
                <a:latin typeface="Times New Roman"/>
                <a:cs typeface="Times New Roman"/>
              </a:rPr>
              <a:t>(a)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Dress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for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work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laboratory.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Wear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clothing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shoes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that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cover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exposed </a:t>
            </a:r>
            <a:r>
              <a:rPr sz="2600" dirty="0">
                <a:latin typeface="Times New Roman"/>
                <a:cs typeface="Times New Roman"/>
              </a:rPr>
              <a:t>skin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protect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you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from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potential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splashes.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1" y="13209"/>
            <a:ext cx="10852785" cy="605165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60045" marR="5080" indent="-347980" algn="just">
              <a:lnSpc>
                <a:spcPts val="2990"/>
              </a:lnSpc>
              <a:spcBef>
                <a:spcPts val="310"/>
              </a:spcBef>
              <a:buSzPct val="115384"/>
              <a:buFont typeface="Arial MT"/>
              <a:buChar char="•"/>
              <a:tabLst>
                <a:tab pos="360045" algn="l"/>
              </a:tabLst>
            </a:pPr>
            <a:r>
              <a:rPr sz="2600" dirty="0">
                <a:latin typeface="Times New Roman"/>
                <a:cs typeface="Times New Roman"/>
              </a:rPr>
              <a:t>(b)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Never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eat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food,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drink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beverages,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chew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gum,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handle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contact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lenses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the </a:t>
            </a:r>
            <a:r>
              <a:rPr sz="2600" spc="-10" dirty="0">
                <a:latin typeface="Times New Roman"/>
                <a:cs typeface="Times New Roman"/>
              </a:rPr>
              <a:t>laboratory.</a:t>
            </a:r>
            <a:endParaRPr sz="2600" dirty="0">
              <a:latin typeface="Times New Roman"/>
              <a:cs typeface="Times New Roman"/>
            </a:endParaRPr>
          </a:p>
          <a:p>
            <a:pPr marL="360045" marR="8255" indent="-347980" algn="just">
              <a:lnSpc>
                <a:spcPts val="2990"/>
              </a:lnSpc>
              <a:spcBef>
                <a:spcPts val="395"/>
              </a:spcBef>
              <a:buSzPct val="115384"/>
              <a:buFont typeface="Arial MT"/>
              <a:buChar char="•"/>
              <a:tabLst>
                <a:tab pos="360045" algn="l"/>
                <a:tab pos="889000" algn="l"/>
                <a:tab pos="1565275" algn="l"/>
                <a:tab pos="1877060" algn="l"/>
                <a:tab pos="3232150" algn="l"/>
                <a:tab pos="4074795" algn="l"/>
                <a:tab pos="4897120" algn="l"/>
                <a:tab pos="5335270" algn="l"/>
                <a:tab pos="5921375" algn="l"/>
                <a:tab pos="6871970" algn="l"/>
                <a:tab pos="8070850" algn="l"/>
                <a:tab pos="8507730" algn="l"/>
                <a:tab pos="9736455" algn="l"/>
                <a:tab pos="10229850" algn="l"/>
              </a:tabLst>
            </a:pPr>
            <a:r>
              <a:rPr sz="2600" spc="-25" dirty="0">
                <a:latin typeface="Times New Roman"/>
                <a:cs typeface="Times New Roman"/>
              </a:rPr>
              <a:t>(c)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Use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chemical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fume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hood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bio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safety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cabinet,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as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directed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5" dirty="0">
                <a:latin typeface="Times New Roman"/>
                <a:cs typeface="Times New Roman"/>
              </a:rPr>
              <a:t>by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your </a:t>
            </a:r>
            <a:r>
              <a:rPr sz="2600" spc="-10" dirty="0">
                <a:latin typeface="Times New Roman"/>
                <a:cs typeface="Times New Roman"/>
              </a:rPr>
              <a:t>supervisor.</a:t>
            </a:r>
            <a:endParaRPr sz="2600" dirty="0">
              <a:latin typeface="Times New Roman"/>
              <a:cs typeface="Times New Roman"/>
            </a:endParaRPr>
          </a:p>
          <a:p>
            <a:pPr marL="360045" marR="7620" indent="-347980" algn="just">
              <a:lnSpc>
                <a:spcPts val="2990"/>
              </a:lnSpc>
              <a:spcBef>
                <a:spcPts val="380"/>
              </a:spcBef>
              <a:buSzPct val="115384"/>
              <a:buFont typeface="Arial MT"/>
              <a:buChar char="•"/>
              <a:tabLst>
                <a:tab pos="360045" algn="l"/>
              </a:tabLst>
            </a:pPr>
            <a:r>
              <a:rPr sz="2600" dirty="0">
                <a:latin typeface="Times New Roman"/>
                <a:cs typeface="Times New Roman"/>
              </a:rPr>
              <a:t>(d)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Do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not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leave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active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experiments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unattended.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Never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leave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anything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that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being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heated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visibly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reacting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unattended.</a:t>
            </a:r>
            <a:endParaRPr sz="2600" dirty="0">
              <a:latin typeface="Times New Roman"/>
              <a:cs typeface="Times New Roman"/>
            </a:endParaRPr>
          </a:p>
          <a:p>
            <a:pPr>
              <a:spcBef>
                <a:spcPts val="875"/>
              </a:spcBef>
              <a:buFont typeface="Arial MT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1045844"/>
            <a:r>
              <a:rPr sz="3600" b="1" dirty="0">
                <a:solidFill>
                  <a:srgbClr val="FF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Safe</a:t>
            </a:r>
            <a:r>
              <a:rPr sz="3600" b="1" spc="-90" dirty="0">
                <a:solidFill>
                  <a:srgbClr val="FF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600" b="1" spc="-90" dirty="0">
                <a:solidFill>
                  <a:srgbClr val="FF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3600" b="1" dirty="0">
                <a:solidFill>
                  <a:srgbClr val="FF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aboratory</a:t>
            </a:r>
            <a:r>
              <a:rPr sz="3600" b="1" spc="-85" dirty="0">
                <a:solidFill>
                  <a:srgbClr val="FF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3600" b="1" spc="-85" dirty="0">
                <a:solidFill>
                  <a:srgbClr val="FF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3600" b="1" dirty="0">
                <a:solidFill>
                  <a:srgbClr val="FF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ractices</a:t>
            </a:r>
            <a:r>
              <a:rPr sz="3600" b="1" spc="-90" dirty="0">
                <a:solidFill>
                  <a:srgbClr val="FF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3600" b="1" spc="-85" dirty="0">
                <a:solidFill>
                  <a:srgbClr val="FF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uFill>
                  <a:solidFill>
                    <a:srgbClr val="00AA47"/>
                  </a:solidFill>
                </a:uFill>
                <a:latin typeface="Times New Roman"/>
                <a:cs typeface="Times New Roman"/>
              </a:rPr>
              <a:t>Procedures:</a:t>
            </a:r>
            <a:r>
              <a:rPr sz="3600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Tip4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4965" indent="-342265" algn="just">
              <a:spcBef>
                <a:spcPts val="270"/>
              </a:spcBef>
              <a:buSzPct val="115384"/>
              <a:buFont typeface="Arial MT"/>
              <a:buChar char="•"/>
              <a:tabLst>
                <a:tab pos="354965" algn="l"/>
              </a:tabLst>
            </a:pPr>
            <a:r>
              <a:rPr sz="2600" dirty="0">
                <a:latin typeface="Times New Roman"/>
                <a:cs typeface="Times New Roman"/>
              </a:rPr>
              <a:t>Protect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yourself,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others,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your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Research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Environment:</a:t>
            </a:r>
            <a:endParaRPr sz="2600" dirty="0">
              <a:latin typeface="Times New Roman"/>
              <a:cs typeface="Times New Roman"/>
            </a:endParaRPr>
          </a:p>
          <a:p>
            <a:pPr marL="355600" marR="19685" indent="-342900" algn="just">
              <a:lnSpc>
                <a:spcPts val="2990"/>
              </a:lnSpc>
              <a:spcBef>
                <a:spcPts val="475"/>
              </a:spcBef>
              <a:buSzPct val="115384"/>
              <a:buFont typeface="Arial MT"/>
              <a:buChar char="•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Practice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good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personal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hygiene.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Wash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your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hands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after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removing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gloves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before </a:t>
            </a:r>
            <a:r>
              <a:rPr sz="2600" dirty="0">
                <a:latin typeface="Times New Roman"/>
                <a:cs typeface="Times New Roman"/>
              </a:rPr>
              <a:t>leaving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laboratory,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after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handling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potentially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hazardous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materials.</a:t>
            </a:r>
            <a:endParaRPr sz="2600" dirty="0">
              <a:latin typeface="Times New Roman"/>
              <a:cs typeface="Times New Roman"/>
            </a:endParaRPr>
          </a:p>
          <a:p>
            <a:pPr marL="354965" indent="-342265" algn="just">
              <a:spcBef>
                <a:spcPts val="170"/>
              </a:spcBef>
              <a:buSzPct val="115384"/>
              <a:buFont typeface="Arial MT"/>
              <a:buChar char="•"/>
              <a:tabLst>
                <a:tab pos="354965" algn="l"/>
              </a:tabLst>
            </a:pPr>
            <a:r>
              <a:rPr sz="2600" dirty="0">
                <a:latin typeface="Times New Roman"/>
                <a:cs typeface="Times New Roman"/>
              </a:rPr>
              <a:t>Properly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segregate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dispose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laboratory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waste.</a:t>
            </a:r>
            <a:endParaRPr sz="2600" dirty="0">
              <a:latin typeface="Times New Roman"/>
              <a:cs typeface="Times New Roman"/>
            </a:endParaRPr>
          </a:p>
          <a:p>
            <a:pPr marL="355600" marR="796290" indent="-342900" algn="just">
              <a:lnSpc>
                <a:spcPts val="2990"/>
              </a:lnSpc>
              <a:spcBef>
                <a:spcPts val="475"/>
              </a:spcBef>
              <a:buSzPct val="115384"/>
              <a:buFont typeface="Arial MT"/>
              <a:buChar char="•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While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working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laboratory, </a:t>
            </a:r>
            <a:r>
              <a:rPr sz="2600" dirty="0">
                <a:latin typeface="Times New Roman"/>
                <a:cs typeface="Times New Roman"/>
              </a:rPr>
              <a:t>wear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personal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protective</a:t>
            </a:r>
            <a:r>
              <a:rPr sz="2600" spc="-10" dirty="0">
                <a:latin typeface="Times New Roman"/>
                <a:cs typeface="Times New Roman"/>
              </a:rPr>
              <a:t> equipment-</a:t>
            </a:r>
            <a:r>
              <a:rPr sz="2600" spc="-25" dirty="0">
                <a:latin typeface="Times New Roman"/>
                <a:cs typeface="Times New Roman"/>
              </a:rPr>
              <a:t>eye </a:t>
            </a:r>
            <a:r>
              <a:rPr sz="2600" dirty="0">
                <a:latin typeface="Times New Roman"/>
                <a:cs typeface="Times New Roman"/>
              </a:rPr>
              <a:t>protection,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gloves,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laboratory </a:t>
            </a:r>
            <a:r>
              <a:rPr sz="2600" spc="-10" dirty="0">
                <a:latin typeface="Times New Roman"/>
                <a:cs typeface="Times New Roman"/>
              </a:rPr>
              <a:t>coat-</a:t>
            </a:r>
            <a:r>
              <a:rPr sz="2600" dirty="0">
                <a:latin typeface="Times New Roman"/>
                <a:cs typeface="Times New Roman"/>
              </a:rPr>
              <a:t>as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directed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your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supervisor.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11811000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3600" b="1" cap="none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n-US" sz="3600" b="1" cap="none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3600" b="1" cap="none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Signages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748228"/>
            <a:ext cx="9906000" cy="4815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2596">
        <p14:vortex dir="r"/>
      </p:transition>
    </mc:Choice>
    <mc:Fallback xmlns="">
      <p:transition spd="slow" advTm="2596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389</TotalTime>
  <Words>1472</Words>
  <Application>Microsoft Office PowerPoint</Application>
  <PresentationFormat>Widescreen</PresentationFormat>
  <Paragraphs>131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MT</vt:lpstr>
      <vt:lpstr>Calibri</vt:lpstr>
      <vt:lpstr>Impact</vt:lpstr>
      <vt:lpstr>Times New Roman</vt:lpstr>
      <vt:lpstr>Wingdings</vt:lpstr>
      <vt:lpstr>Main Event</vt:lpstr>
      <vt:lpstr>Laboratory Health &amp; Safety 2</vt:lpstr>
      <vt:lpstr>Event Venue</vt:lpstr>
      <vt:lpstr>Learning Objectives</vt:lpstr>
      <vt:lpstr>Why Laboratory Health and Safety?</vt:lpstr>
      <vt:lpstr>Laboratory Health  &amp; Safety</vt:lpstr>
      <vt:lpstr>Safe Laboratory Practices &amp; Procedures</vt:lpstr>
      <vt:lpstr>Safe Laboratory Practices and Procedures Contd</vt:lpstr>
      <vt:lpstr>PowerPoint Presentation</vt:lpstr>
      <vt:lpstr>General Laboratory Safety Signages</vt:lpstr>
      <vt:lpstr>Some Laboratory Safety Equipment’s</vt:lpstr>
      <vt:lpstr>Dress Code Rules</vt:lpstr>
      <vt:lpstr>Diagram Of Personal Protective Equipment (Eye Goggle)</vt:lpstr>
      <vt:lpstr>Risk Assessment</vt:lpstr>
      <vt:lpstr>Eye Wash Station</vt:lpstr>
      <vt:lpstr>Professional Dress Code</vt:lpstr>
      <vt:lpstr>Personal Protective Safety Rules</vt:lpstr>
      <vt:lpstr>PowerPoint Presentation</vt:lpstr>
      <vt:lpstr>Electrical Safety Rules</vt:lpstr>
      <vt:lpstr>Laser Safety Rules Diagram</vt:lpstr>
      <vt:lpstr>Laser Safety Rules</vt:lpstr>
      <vt:lpstr>Diagram/Who is Responsible for Safety?</vt:lpstr>
      <vt:lpstr>Why Safety?</vt:lpstr>
      <vt:lpstr>Apply Safety Practice Throughout The Testing Process. Diagram</vt:lpstr>
      <vt:lpstr>Safety Management Diagram</vt:lpstr>
      <vt:lpstr>General Safety Rules: Take Precautions to Avoid Needle Stick Injury. Diagram</vt:lpstr>
      <vt:lpstr>General Safety Rules: Address Blood Spills/Splashes Immediately. Diagram</vt:lpstr>
      <vt:lpstr>What am I doing wrong? Do not work without Hand Gloves: Diagram</vt:lpstr>
      <vt:lpstr>Dress code while working in the Laboratory</vt:lpstr>
      <vt:lpstr>Conclusion</vt:lpstr>
      <vt:lpstr>Autoclave Provided by the management to the lab for waste Decontamination of Hospital care waste before disposal</vt:lpstr>
      <vt:lpstr>Indiscriminate disposal of Hospital Care wastes</vt:lpstr>
      <vt:lpstr>Color coding System of waste Segregation for Secondary and Tertiary Health Facilities in Nigeria</vt:lpstr>
      <vt:lpstr>Locally made Incinerator for burning Hospital Care wastes</vt:lpstr>
      <vt:lpstr>Another type of Incinerator</vt:lpstr>
      <vt:lpstr>Thank You</vt:lpstr>
      <vt:lpstr>Questions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Shiva Chodagiri</dc:creator>
  <cp:lastModifiedBy>Shiva Chodagiri</cp:lastModifiedBy>
  <cp:revision>11</cp:revision>
  <dcterms:created xsi:type="dcterms:W3CDTF">2025-12-09T14:47:18Z</dcterms:created>
  <dcterms:modified xsi:type="dcterms:W3CDTF">2025-12-11T02:33:22Z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2025-12-09T00:00:00Z</vt:filetime>
  </property>
  <property fmtid="{D5CDD505-2E9C-101B-9397-08002B2CF9AE}" pid="5" name="Producer">
    <vt:lpwstr>Microsoft® Word 2019</vt:lpwstr>
  </property>
</Properties>
</file>